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8" r:id="rId12"/>
    <p:sldId id="264" r:id="rId13"/>
    <p:sldId id="269" r:id="rId14"/>
    <p:sldId id="265" r:id="rId15"/>
    <p:sldId id="275" r:id="rId16"/>
    <p:sldId id="270" r:id="rId17"/>
    <p:sldId id="274" r:id="rId18"/>
    <p:sldId id="271" r:id="rId19"/>
    <p:sldId id="273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ta\Sigmaphi\Acculinna2%20&amp;%20Spin%20rotator%20-%20Dubna\Acculinna2\Installation%20Acculinna2\Seconde%20campagne%20janvier%202015%20Salle%201%20termin&#233;e\Copie%20de%20Tout%20Acculinna2%20janvier%202015%20fini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dX[mm/10]</c:v>
                </c:pt>
              </c:strCache>
            </c:strRef>
          </c:tx>
          <c:cat>
            <c:strRef>
              <c:f>Feuil1!$A$2:$A$124</c:f>
              <c:strCache>
                <c:ptCount val="123"/>
                <c:pt idx="0">
                  <c:v>M-bst0.1</c:v>
                </c:pt>
                <c:pt idx="1">
                  <c:v>M-bst0.2</c:v>
                </c:pt>
                <c:pt idx="2">
                  <c:v>M-bst0.3</c:v>
                </c:pt>
                <c:pt idx="3">
                  <c:v>M-bst0.4</c:v>
                </c:pt>
                <c:pt idx="4">
                  <c:v>M-BQ1.1</c:v>
                </c:pt>
                <c:pt idx="5">
                  <c:v>M-BQ1.2</c:v>
                </c:pt>
                <c:pt idx="6">
                  <c:v>M-BQ1.3</c:v>
                </c:pt>
                <c:pt idx="7">
                  <c:v>M-BQ1.4</c:v>
                </c:pt>
                <c:pt idx="8">
                  <c:v>M-BQ2.1</c:v>
                </c:pt>
                <c:pt idx="9">
                  <c:v>M-BQ2.2</c:v>
                </c:pt>
                <c:pt idx="10">
                  <c:v>M-BQ2.3</c:v>
                </c:pt>
                <c:pt idx="11">
                  <c:v>M-BQ2.4</c:v>
                </c:pt>
                <c:pt idx="12">
                  <c:v>M-BD1.1</c:v>
                </c:pt>
                <c:pt idx="13">
                  <c:v>M-BD1.2</c:v>
                </c:pt>
                <c:pt idx="14">
                  <c:v>M-BD1.3</c:v>
                </c:pt>
                <c:pt idx="15">
                  <c:v>M-BD1.4</c:v>
                </c:pt>
                <c:pt idx="16">
                  <c:v>M-BQ3.1</c:v>
                </c:pt>
                <c:pt idx="17">
                  <c:v>M-BQ3.2</c:v>
                </c:pt>
                <c:pt idx="18">
                  <c:v>M-BQ3.3</c:v>
                </c:pt>
                <c:pt idx="19">
                  <c:v>M-BQ3.4</c:v>
                </c:pt>
                <c:pt idx="20">
                  <c:v>M-BQ4.1</c:v>
                </c:pt>
                <c:pt idx="21">
                  <c:v>M-BQ4.2</c:v>
                </c:pt>
                <c:pt idx="22">
                  <c:v>M-BQ4.3</c:v>
                </c:pt>
                <c:pt idx="23">
                  <c:v>M-BQ4.4</c:v>
                </c:pt>
                <c:pt idx="24">
                  <c:v>M-bst1.1</c:v>
                </c:pt>
                <c:pt idx="25">
                  <c:v>M-bst1.2</c:v>
                </c:pt>
                <c:pt idx="26">
                  <c:v>M-bst1.3</c:v>
                </c:pt>
                <c:pt idx="27">
                  <c:v>M-bst1.4</c:v>
                </c:pt>
                <c:pt idx="28">
                  <c:v>M-bst2.1</c:v>
                </c:pt>
                <c:pt idx="29">
                  <c:v>M-bst2.3</c:v>
                </c:pt>
                <c:pt idx="30">
                  <c:v>M-bst2.4</c:v>
                </c:pt>
                <c:pt idx="31">
                  <c:v>F1.1</c:v>
                </c:pt>
                <c:pt idx="32">
                  <c:v>F1.2</c:v>
                </c:pt>
                <c:pt idx="33">
                  <c:v>F1.4</c:v>
                </c:pt>
                <c:pt idx="34">
                  <c:v>M-BQ5.1</c:v>
                </c:pt>
                <c:pt idx="35">
                  <c:v>M-BQ5.2</c:v>
                </c:pt>
                <c:pt idx="36">
                  <c:v>M-BQ5.3</c:v>
                </c:pt>
                <c:pt idx="37">
                  <c:v>M-BQ5.4</c:v>
                </c:pt>
                <c:pt idx="38">
                  <c:v>M-BQ6.1</c:v>
                </c:pt>
                <c:pt idx="39">
                  <c:v>M-BQ6.2</c:v>
                </c:pt>
                <c:pt idx="40">
                  <c:v>M-BQ6.3</c:v>
                </c:pt>
                <c:pt idx="41">
                  <c:v>M-BQ6.4</c:v>
                </c:pt>
                <c:pt idx="42">
                  <c:v>M-BQ7.1</c:v>
                </c:pt>
                <c:pt idx="43">
                  <c:v>M-BQ7.2</c:v>
                </c:pt>
                <c:pt idx="44">
                  <c:v>M-BQ7.3</c:v>
                </c:pt>
                <c:pt idx="45">
                  <c:v>M-BQ7.4</c:v>
                </c:pt>
                <c:pt idx="46">
                  <c:v>M-bst3.1</c:v>
                </c:pt>
                <c:pt idx="47">
                  <c:v>M-bst3.2</c:v>
                </c:pt>
                <c:pt idx="48">
                  <c:v>M-bst3.3</c:v>
                </c:pt>
                <c:pt idx="49">
                  <c:v>M-bst3.4</c:v>
                </c:pt>
                <c:pt idx="50">
                  <c:v>M-Q1.1</c:v>
                </c:pt>
                <c:pt idx="51">
                  <c:v>M-Q1.2</c:v>
                </c:pt>
                <c:pt idx="52">
                  <c:v>M-Q1.3</c:v>
                </c:pt>
                <c:pt idx="53">
                  <c:v>M-Q1.4</c:v>
                </c:pt>
                <c:pt idx="54">
                  <c:v>M-Q2.1</c:v>
                </c:pt>
                <c:pt idx="55">
                  <c:v>M-Q2.2</c:v>
                </c:pt>
                <c:pt idx="56">
                  <c:v>M-Q2.3</c:v>
                </c:pt>
                <c:pt idx="57">
                  <c:v>M-Q2.4</c:v>
                </c:pt>
                <c:pt idx="58">
                  <c:v>M-Q3.1</c:v>
                </c:pt>
                <c:pt idx="59">
                  <c:v>M-Q3.2</c:v>
                </c:pt>
                <c:pt idx="60">
                  <c:v>M-Q3.3</c:v>
                </c:pt>
                <c:pt idx="61">
                  <c:v>M-Q3.4</c:v>
                </c:pt>
                <c:pt idx="62">
                  <c:v>M-S1.1</c:v>
                </c:pt>
                <c:pt idx="63">
                  <c:v>M-S1.2</c:v>
                </c:pt>
                <c:pt idx="64">
                  <c:v>M-S1.3</c:v>
                </c:pt>
                <c:pt idx="65">
                  <c:v>M-S1.4</c:v>
                </c:pt>
                <c:pt idx="66">
                  <c:v>M-O1.1</c:v>
                </c:pt>
                <c:pt idx="67">
                  <c:v>M-O1.2</c:v>
                </c:pt>
                <c:pt idx="68">
                  <c:v>M-O1.3</c:v>
                </c:pt>
                <c:pt idx="69">
                  <c:v>M-O1.4</c:v>
                </c:pt>
                <c:pt idx="70">
                  <c:v>M-D1.1</c:v>
                </c:pt>
                <c:pt idx="71">
                  <c:v>M-D1.2</c:v>
                </c:pt>
                <c:pt idx="72">
                  <c:v>M-D1.3</c:v>
                </c:pt>
                <c:pt idx="73">
                  <c:v>M-D1.4</c:v>
                </c:pt>
                <c:pt idx="74">
                  <c:v>M-S2.1</c:v>
                </c:pt>
                <c:pt idx="75">
                  <c:v>M-S2.2</c:v>
                </c:pt>
                <c:pt idx="76">
                  <c:v>M-S2.3</c:v>
                </c:pt>
                <c:pt idx="77">
                  <c:v>M-S2.4</c:v>
                </c:pt>
                <c:pt idx="78">
                  <c:v>M-Q4.1</c:v>
                </c:pt>
                <c:pt idx="79">
                  <c:v>M-Q4.2</c:v>
                </c:pt>
                <c:pt idx="80">
                  <c:v>M-Q4.3</c:v>
                </c:pt>
                <c:pt idx="81">
                  <c:v>M-Q4.4</c:v>
                </c:pt>
                <c:pt idx="82">
                  <c:v>F2.1</c:v>
                </c:pt>
                <c:pt idx="83">
                  <c:v>F2.2</c:v>
                </c:pt>
                <c:pt idx="84">
                  <c:v>F2.3</c:v>
                </c:pt>
                <c:pt idx="85">
                  <c:v>F2.4</c:v>
                </c:pt>
                <c:pt idx="86">
                  <c:v>M-Q5.1</c:v>
                </c:pt>
                <c:pt idx="87">
                  <c:v>M-Q5.2</c:v>
                </c:pt>
                <c:pt idx="88">
                  <c:v>M-Q5.3</c:v>
                </c:pt>
                <c:pt idx="89">
                  <c:v>M-Q5.4</c:v>
                </c:pt>
                <c:pt idx="90">
                  <c:v>M-Q6.1</c:v>
                </c:pt>
                <c:pt idx="91">
                  <c:v>M-Q6.2</c:v>
                </c:pt>
                <c:pt idx="92">
                  <c:v>M-Q6.3</c:v>
                </c:pt>
                <c:pt idx="93">
                  <c:v>M-Q6.4</c:v>
                </c:pt>
                <c:pt idx="94">
                  <c:v>M-S3.1</c:v>
                </c:pt>
                <c:pt idx="95">
                  <c:v>M-S3.2</c:v>
                </c:pt>
                <c:pt idx="96">
                  <c:v>M-S3.3</c:v>
                </c:pt>
                <c:pt idx="97">
                  <c:v>M-S3.4</c:v>
                </c:pt>
                <c:pt idx="98">
                  <c:v>M-O2.1</c:v>
                </c:pt>
                <c:pt idx="99">
                  <c:v>M-O2.2</c:v>
                </c:pt>
                <c:pt idx="100">
                  <c:v>M-O2.3</c:v>
                </c:pt>
                <c:pt idx="101">
                  <c:v>M-O2.4</c:v>
                </c:pt>
                <c:pt idx="102">
                  <c:v>M-D2.1</c:v>
                </c:pt>
                <c:pt idx="103">
                  <c:v>M-D2.4</c:v>
                </c:pt>
                <c:pt idx="104">
                  <c:v>M-S4.1</c:v>
                </c:pt>
                <c:pt idx="105">
                  <c:v>M-S4.2</c:v>
                </c:pt>
                <c:pt idx="106">
                  <c:v>M-S4.3</c:v>
                </c:pt>
                <c:pt idx="107">
                  <c:v>M-S4.4</c:v>
                </c:pt>
                <c:pt idx="108">
                  <c:v>M-S5.1</c:v>
                </c:pt>
                <c:pt idx="109">
                  <c:v>M-S5.2</c:v>
                </c:pt>
                <c:pt idx="110">
                  <c:v>M-S5.3</c:v>
                </c:pt>
                <c:pt idx="111">
                  <c:v>M-S5.4</c:v>
                </c:pt>
                <c:pt idx="112">
                  <c:v>M-O3.1</c:v>
                </c:pt>
                <c:pt idx="113">
                  <c:v>M-O3.2</c:v>
                </c:pt>
                <c:pt idx="114">
                  <c:v>M-O3.3</c:v>
                </c:pt>
                <c:pt idx="115">
                  <c:v>M-O3.4</c:v>
                </c:pt>
                <c:pt idx="116">
                  <c:v>M-Q7.1</c:v>
                </c:pt>
                <c:pt idx="117">
                  <c:v>M-Q7.2</c:v>
                </c:pt>
                <c:pt idx="118">
                  <c:v>M-Q7.3</c:v>
                </c:pt>
                <c:pt idx="119">
                  <c:v>M-Q8.1</c:v>
                </c:pt>
                <c:pt idx="120">
                  <c:v>M-Q8.2</c:v>
                </c:pt>
                <c:pt idx="121">
                  <c:v>M-Q8.3</c:v>
                </c:pt>
                <c:pt idx="122">
                  <c:v>M-Q8.4</c:v>
                </c:pt>
              </c:strCache>
            </c:strRef>
          </c:cat>
          <c:val>
            <c:numRef>
              <c:f>Feuil1!$B$2:$B$124</c:f>
              <c:numCache>
                <c:formatCode>General</c:formatCode>
                <c:ptCount val="123"/>
                <c:pt idx="0">
                  <c:v>0.20281000000977656</c:v>
                </c:pt>
                <c:pt idx="1">
                  <c:v>0.48976999998558313</c:v>
                </c:pt>
                <c:pt idx="2">
                  <c:v>0.47368999999889638</c:v>
                </c:pt>
                <c:pt idx="3">
                  <c:v>0.10392000000138069</c:v>
                </c:pt>
                <c:pt idx="4">
                  <c:v>-0.23764999998093117</c:v>
                </c:pt>
                <c:pt idx="5">
                  <c:v>0.75198999998974614</c:v>
                </c:pt>
                <c:pt idx="6">
                  <c:v>0.77516000001196517</c:v>
                </c:pt>
                <c:pt idx="7">
                  <c:v>-4.8999998398358002E-4</c:v>
                </c:pt>
                <c:pt idx="8">
                  <c:v>0.24649999999382999</c:v>
                </c:pt>
                <c:pt idx="9">
                  <c:v>-0.40351000003283843</c:v>
                </c:pt>
                <c:pt idx="10">
                  <c:v>-0.39856999999756226</c:v>
                </c:pt>
                <c:pt idx="11">
                  <c:v>0.10172999998758314</c:v>
                </c:pt>
                <c:pt idx="12">
                  <c:v>0.95181000000593485</c:v>
                </c:pt>
                <c:pt idx="13">
                  <c:v>1.0227800000211573</c:v>
                </c:pt>
                <c:pt idx="14">
                  <c:v>1.9229999998060521E-2</c:v>
                </c:pt>
                <c:pt idx="15">
                  <c:v>9.0579999996407423E-2</c:v>
                </c:pt>
                <c:pt idx="16">
                  <c:v>0.82459999997809064</c:v>
                </c:pt>
                <c:pt idx="17">
                  <c:v>0.61896000002889195</c:v>
                </c:pt>
                <c:pt idx="18">
                  <c:v>0.69346000000223285</c:v>
                </c:pt>
                <c:pt idx="19">
                  <c:v>-4.9049999979615677E-2</c:v>
                </c:pt>
                <c:pt idx="20">
                  <c:v>-0.23701999998593237</c:v>
                </c:pt>
                <c:pt idx="21">
                  <c:v>0.26848000001336914</c:v>
                </c:pt>
                <c:pt idx="22">
                  <c:v>0.17347000000881962</c:v>
                </c:pt>
                <c:pt idx="23">
                  <c:v>0.64983000000211177</c:v>
                </c:pt>
                <c:pt idx="24">
                  <c:v>0.13189000001148088</c:v>
                </c:pt>
                <c:pt idx="25">
                  <c:v>0.25004999999509891</c:v>
                </c:pt>
                <c:pt idx="26">
                  <c:v>0.87156000001414213</c:v>
                </c:pt>
                <c:pt idx="27">
                  <c:v>0.24691999999049585</c:v>
                </c:pt>
                <c:pt idx="28">
                  <c:v>-0.17317999998340383</c:v>
                </c:pt>
                <c:pt idx="29">
                  <c:v>4.3279999990772922E-2</c:v>
                </c:pt>
                <c:pt idx="30">
                  <c:v>-0.44362000000546686</c:v>
                </c:pt>
                <c:pt idx="31">
                  <c:v>2.6340000003983732E-2</c:v>
                </c:pt>
                <c:pt idx="32">
                  <c:v>-0.10443999999552034</c:v>
                </c:pt>
                <c:pt idx="33">
                  <c:v>-0.48534999999901629</c:v>
                </c:pt>
                <c:pt idx="34">
                  <c:v>-0.67423000000417233</c:v>
                </c:pt>
                <c:pt idx="35">
                  <c:v>-0.60784999999668798</c:v>
                </c:pt>
                <c:pt idx="36">
                  <c:v>0.33783000000767061</c:v>
                </c:pt>
                <c:pt idx="37">
                  <c:v>0.10207999999693129</c:v>
                </c:pt>
                <c:pt idx="38">
                  <c:v>-0.24814999998852727</c:v>
                </c:pt>
                <c:pt idx="39">
                  <c:v>-5.568999999013613E-2</c:v>
                </c:pt>
                <c:pt idx="40">
                  <c:v>-9.4319999989238568E-2</c:v>
                </c:pt>
                <c:pt idx="41">
                  <c:v>-0.31992000000172993</c:v>
                </c:pt>
                <c:pt idx="42">
                  <c:v>-0.86617999999361928</c:v>
                </c:pt>
                <c:pt idx="43">
                  <c:v>-0.22397999999157037</c:v>
                </c:pt>
                <c:pt idx="44">
                  <c:v>0.23368000000118627</c:v>
                </c:pt>
                <c:pt idx="45">
                  <c:v>0.50849000001107925</c:v>
                </c:pt>
                <c:pt idx="46">
                  <c:v>-0.28023999999277294</c:v>
                </c:pt>
                <c:pt idx="47">
                  <c:v>-0.30601999998907559</c:v>
                </c:pt>
                <c:pt idx="48">
                  <c:v>-0.46979999999166466</c:v>
                </c:pt>
                <c:pt idx="49">
                  <c:v>-0.95139999999446445</c:v>
                </c:pt>
                <c:pt idx="50">
                  <c:v>0.23488999999244697</c:v>
                </c:pt>
                <c:pt idx="51">
                  <c:v>-0.29875000000174623</c:v>
                </c:pt>
                <c:pt idx="52">
                  <c:v>-0.81322000000000116</c:v>
                </c:pt>
                <c:pt idx="53">
                  <c:v>-0.31607999999323511</c:v>
                </c:pt>
                <c:pt idx="54">
                  <c:v>-3.6020000006828923E-2</c:v>
                </c:pt>
                <c:pt idx="55">
                  <c:v>-0.85387999999511521</c:v>
                </c:pt>
                <c:pt idx="56">
                  <c:v>0.76721999999790569</c:v>
                </c:pt>
                <c:pt idx="57">
                  <c:v>0.66586999999344698</c:v>
                </c:pt>
                <c:pt idx="58">
                  <c:v>0.8568100000047707</c:v>
                </c:pt>
                <c:pt idx="59">
                  <c:v>0.63173000000460888</c:v>
                </c:pt>
                <c:pt idx="60">
                  <c:v>-0.15535000000454602</c:v>
                </c:pt>
                <c:pt idx="61">
                  <c:v>0.53205000000161817</c:v>
                </c:pt>
                <c:pt idx="62">
                  <c:v>-3.74299999930372E-2</c:v>
                </c:pt>
                <c:pt idx="63">
                  <c:v>0.21893000001000473</c:v>
                </c:pt>
                <c:pt idx="64">
                  <c:v>0.85140999999566702</c:v>
                </c:pt>
                <c:pt idx="65">
                  <c:v>-0.8227199999964796</c:v>
                </c:pt>
                <c:pt idx="66">
                  <c:v>-0.16674000000421074</c:v>
                </c:pt>
                <c:pt idx="67">
                  <c:v>0.12114999999539577</c:v>
                </c:pt>
                <c:pt idx="68">
                  <c:v>-0.70174000000406522</c:v>
                </c:pt>
                <c:pt idx="69">
                  <c:v>-0.22594000000026426</c:v>
                </c:pt>
                <c:pt idx="70">
                  <c:v>-0.63101000001552165</c:v>
                </c:pt>
                <c:pt idx="71">
                  <c:v>6.6650000007939525E-2</c:v>
                </c:pt>
                <c:pt idx="72">
                  <c:v>-0.38451999999779218</c:v>
                </c:pt>
                <c:pt idx="73">
                  <c:v>0.40407000000413973</c:v>
                </c:pt>
                <c:pt idx="74">
                  <c:v>0.92106000000057975</c:v>
                </c:pt>
                <c:pt idx="75">
                  <c:v>0.49831999999696563</c:v>
                </c:pt>
                <c:pt idx="76">
                  <c:v>0.66436000000066997</c:v>
                </c:pt>
                <c:pt idx="77">
                  <c:v>0.83337000000028638</c:v>
                </c:pt>
                <c:pt idx="78">
                  <c:v>0.58533999999781372</c:v>
                </c:pt>
                <c:pt idx="79">
                  <c:v>-4.9689999996189727E-2</c:v>
                </c:pt>
                <c:pt idx="80">
                  <c:v>-0.14220000000022992</c:v>
                </c:pt>
                <c:pt idx="81">
                  <c:v>0.40359999999964202</c:v>
                </c:pt>
                <c:pt idx="82">
                  <c:v>4.0619999999762513E-2</c:v>
                </c:pt>
                <c:pt idx="83">
                  <c:v>-0.369540000001507</c:v>
                </c:pt>
                <c:pt idx="84">
                  <c:v>-7.5900000001638546E-2</c:v>
                </c:pt>
                <c:pt idx="85">
                  <c:v>6.5370000002076267E-2</c:v>
                </c:pt>
                <c:pt idx="86">
                  <c:v>8.4729999998671701E-2</c:v>
                </c:pt>
                <c:pt idx="87">
                  <c:v>-0.40750999999545456</c:v>
                </c:pt>
                <c:pt idx="88">
                  <c:v>1.9950000000790169E-2</c:v>
                </c:pt>
                <c:pt idx="89">
                  <c:v>0.10551999999734107</c:v>
                </c:pt>
                <c:pt idx="90">
                  <c:v>0.40164000000004307</c:v>
                </c:pt>
                <c:pt idx="91">
                  <c:v>0.44237000000066473</c:v>
                </c:pt>
                <c:pt idx="92">
                  <c:v>0.36969000000226515</c:v>
                </c:pt>
                <c:pt idx="93">
                  <c:v>0.70649000000230444</c:v>
                </c:pt>
                <c:pt idx="94">
                  <c:v>0.39711999999781256</c:v>
                </c:pt>
                <c:pt idx="95">
                  <c:v>0.74360000000069704</c:v>
                </c:pt>
                <c:pt idx="96">
                  <c:v>0.28274999999666761</c:v>
                </c:pt>
                <c:pt idx="97">
                  <c:v>0.29424999999719148</c:v>
                </c:pt>
                <c:pt idx="98">
                  <c:v>-0.17353000000184693</c:v>
                </c:pt>
                <c:pt idx="99">
                  <c:v>0.21204000000125234</c:v>
                </c:pt>
                <c:pt idx="100">
                  <c:v>2.648000000135653E-2</c:v>
                </c:pt>
                <c:pt idx="101">
                  <c:v>-0.15354000000115775</c:v>
                </c:pt>
                <c:pt idx="102">
                  <c:v>6.1249999999972715E-2</c:v>
                </c:pt>
                <c:pt idx="103">
                  <c:v>0.23679</c:v>
                </c:pt>
                <c:pt idx="104">
                  <c:v>0.27844000000000002</c:v>
                </c:pt>
                <c:pt idx="105">
                  <c:v>0.11574000000003082</c:v>
                </c:pt>
                <c:pt idx="106">
                  <c:v>0.30519000000000002</c:v>
                </c:pt>
                <c:pt idx="107">
                  <c:v>0.36023000000000138</c:v>
                </c:pt>
                <c:pt idx="108">
                  <c:v>-0.22820000000000001</c:v>
                </c:pt>
                <c:pt idx="109">
                  <c:v>2.017000000002156E-2</c:v>
                </c:pt>
                <c:pt idx="110">
                  <c:v>0.13228000000000001</c:v>
                </c:pt>
                <c:pt idx="111">
                  <c:v>5.5839999999989232E-2</c:v>
                </c:pt>
                <c:pt idx="112">
                  <c:v>0.37588999999996986</c:v>
                </c:pt>
                <c:pt idx="113">
                  <c:v>-0.19728999999998109</c:v>
                </c:pt>
                <c:pt idx="114">
                  <c:v>-0.26198999999998307</c:v>
                </c:pt>
                <c:pt idx="115">
                  <c:v>0.70608999999997479</c:v>
                </c:pt>
                <c:pt idx="116">
                  <c:v>1.8949999999904321E-2</c:v>
                </c:pt>
                <c:pt idx="117">
                  <c:v>4.6800000001212538E-3</c:v>
                </c:pt>
                <c:pt idx="118">
                  <c:v>8.602999999993699E-2</c:v>
                </c:pt>
                <c:pt idx="119">
                  <c:v>-0.78602999999986878</c:v>
                </c:pt>
                <c:pt idx="120">
                  <c:v>-5.0569999999936499E-2</c:v>
                </c:pt>
                <c:pt idx="121">
                  <c:v>0.89066000000002532</c:v>
                </c:pt>
                <c:pt idx="122">
                  <c:v>-0.12326000000001613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dY[mm/10]</c:v>
                </c:pt>
              </c:strCache>
            </c:strRef>
          </c:tx>
          <c:cat>
            <c:strRef>
              <c:f>Feuil1!$A$2:$A$124</c:f>
              <c:strCache>
                <c:ptCount val="123"/>
                <c:pt idx="0">
                  <c:v>M-bst0.1</c:v>
                </c:pt>
                <c:pt idx="1">
                  <c:v>M-bst0.2</c:v>
                </c:pt>
                <c:pt idx="2">
                  <c:v>M-bst0.3</c:v>
                </c:pt>
                <c:pt idx="3">
                  <c:v>M-bst0.4</c:v>
                </c:pt>
                <c:pt idx="4">
                  <c:v>M-BQ1.1</c:v>
                </c:pt>
                <c:pt idx="5">
                  <c:v>M-BQ1.2</c:v>
                </c:pt>
                <c:pt idx="6">
                  <c:v>M-BQ1.3</c:v>
                </c:pt>
                <c:pt idx="7">
                  <c:v>M-BQ1.4</c:v>
                </c:pt>
                <c:pt idx="8">
                  <c:v>M-BQ2.1</c:v>
                </c:pt>
                <c:pt idx="9">
                  <c:v>M-BQ2.2</c:v>
                </c:pt>
                <c:pt idx="10">
                  <c:v>M-BQ2.3</c:v>
                </c:pt>
                <c:pt idx="11">
                  <c:v>M-BQ2.4</c:v>
                </c:pt>
                <c:pt idx="12">
                  <c:v>M-BD1.1</c:v>
                </c:pt>
                <c:pt idx="13">
                  <c:v>M-BD1.2</c:v>
                </c:pt>
                <c:pt idx="14">
                  <c:v>M-BD1.3</c:v>
                </c:pt>
                <c:pt idx="15">
                  <c:v>M-BD1.4</c:v>
                </c:pt>
                <c:pt idx="16">
                  <c:v>M-BQ3.1</c:v>
                </c:pt>
                <c:pt idx="17">
                  <c:v>M-BQ3.2</c:v>
                </c:pt>
                <c:pt idx="18">
                  <c:v>M-BQ3.3</c:v>
                </c:pt>
                <c:pt idx="19">
                  <c:v>M-BQ3.4</c:v>
                </c:pt>
                <c:pt idx="20">
                  <c:v>M-BQ4.1</c:v>
                </c:pt>
                <c:pt idx="21">
                  <c:v>M-BQ4.2</c:v>
                </c:pt>
                <c:pt idx="22">
                  <c:v>M-BQ4.3</c:v>
                </c:pt>
                <c:pt idx="23">
                  <c:v>M-BQ4.4</c:v>
                </c:pt>
                <c:pt idx="24">
                  <c:v>M-bst1.1</c:v>
                </c:pt>
                <c:pt idx="25">
                  <c:v>M-bst1.2</c:v>
                </c:pt>
                <c:pt idx="26">
                  <c:v>M-bst1.3</c:v>
                </c:pt>
                <c:pt idx="27">
                  <c:v>M-bst1.4</c:v>
                </c:pt>
                <c:pt idx="28">
                  <c:v>M-bst2.1</c:v>
                </c:pt>
                <c:pt idx="29">
                  <c:v>M-bst2.3</c:v>
                </c:pt>
                <c:pt idx="30">
                  <c:v>M-bst2.4</c:v>
                </c:pt>
                <c:pt idx="31">
                  <c:v>F1.1</c:v>
                </c:pt>
                <c:pt idx="32">
                  <c:v>F1.2</c:v>
                </c:pt>
                <c:pt idx="33">
                  <c:v>F1.4</c:v>
                </c:pt>
                <c:pt idx="34">
                  <c:v>M-BQ5.1</c:v>
                </c:pt>
                <c:pt idx="35">
                  <c:v>M-BQ5.2</c:v>
                </c:pt>
                <c:pt idx="36">
                  <c:v>M-BQ5.3</c:v>
                </c:pt>
                <c:pt idx="37">
                  <c:v>M-BQ5.4</c:v>
                </c:pt>
                <c:pt idx="38">
                  <c:v>M-BQ6.1</c:v>
                </c:pt>
                <c:pt idx="39">
                  <c:v>M-BQ6.2</c:v>
                </c:pt>
                <c:pt idx="40">
                  <c:v>M-BQ6.3</c:v>
                </c:pt>
                <c:pt idx="41">
                  <c:v>M-BQ6.4</c:v>
                </c:pt>
                <c:pt idx="42">
                  <c:v>M-BQ7.1</c:v>
                </c:pt>
                <c:pt idx="43">
                  <c:v>M-BQ7.2</c:v>
                </c:pt>
                <c:pt idx="44">
                  <c:v>M-BQ7.3</c:v>
                </c:pt>
                <c:pt idx="45">
                  <c:v>M-BQ7.4</c:v>
                </c:pt>
                <c:pt idx="46">
                  <c:v>M-bst3.1</c:v>
                </c:pt>
                <c:pt idx="47">
                  <c:v>M-bst3.2</c:v>
                </c:pt>
                <c:pt idx="48">
                  <c:v>M-bst3.3</c:v>
                </c:pt>
                <c:pt idx="49">
                  <c:v>M-bst3.4</c:v>
                </c:pt>
                <c:pt idx="50">
                  <c:v>M-Q1.1</c:v>
                </c:pt>
                <c:pt idx="51">
                  <c:v>M-Q1.2</c:v>
                </c:pt>
                <c:pt idx="52">
                  <c:v>M-Q1.3</c:v>
                </c:pt>
                <c:pt idx="53">
                  <c:v>M-Q1.4</c:v>
                </c:pt>
                <c:pt idx="54">
                  <c:v>M-Q2.1</c:v>
                </c:pt>
                <c:pt idx="55">
                  <c:v>M-Q2.2</c:v>
                </c:pt>
                <c:pt idx="56">
                  <c:v>M-Q2.3</c:v>
                </c:pt>
                <c:pt idx="57">
                  <c:v>M-Q2.4</c:v>
                </c:pt>
                <c:pt idx="58">
                  <c:v>M-Q3.1</c:v>
                </c:pt>
                <c:pt idx="59">
                  <c:v>M-Q3.2</c:v>
                </c:pt>
                <c:pt idx="60">
                  <c:v>M-Q3.3</c:v>
                </c:pt>
                <c:pt idx="61">
                  <c:v>M-Q3.4</c:v>
                </c:pt>
                <c:pt idx="62">
                  <c:v>M-S1.1</c:v>
                </c:pt>
                <c:pt idx="63">
                  <c:v>M-S1.2</c:v>
                </c:pt>
                <c:pt idx="64">
                  <c:v>M-S1.3</c:v>
                </c:pt>
                <c:pt idx="65">
                  <c:v>M-S1.4</c:v>
                </c:pt>
                <c:pt idx="66">
                  <c:v>M-O1.1</c:v>
                </c:pt>
                <c:pt idx="67">
                  <c:v>M-O1.2</c:v>
                </c:pt>
                <c:pt idx="68">
                  <c:v>M-O1.3</c:v>
                </c:pt>
                <c:pt idx="69">
                  <c:v>M-O1.4</c:v>
                </c:pt>
                <c:pt idx="70">
                  <c:v>M-D1.1</c:v>
                </c:pt>
                <c:pt idx="71">
                  <c:v>M-D1.2</c:v>
                </c:pt>
                <c:pt idx="72">
                  <c:v>M-D1.3</c:v>
                </c:pt>
                <c:pt idx="73">
                  <c:v>M-D1.4</c:v>
                </c:pt>
                <c:pt idx="74">
                  <c:v>M-S2.1</c:v>
                </c:pt>
                <c:pt idx="75">
                  <c:v>M-S2.2</c:v>
                </c:pt>
                <c:pt idx="76">
                  <c:v>M-S2.3</c:v>
                </c:pt>
                <c:pt idx="77">
                  <c:v>M-S2.4</c:v>
                </c:pt>
                <c:pt idx="78">
                  <c:v>M-Q4.1</c:v>
                </c:pt>
                <c:pt idx="79">
                  <c:v>M-Q4.2</c:v>
                </c:pt>
                <c:pt idx="80">
                  <c:v>M-Q4.3</c:v>
                </c:pt>
                <c:pt idx="81">
                  <c:v>M-Q4.4</c:v>
                </c:pt>
                <c:pt idx="82">
                  <c:v>F2.1</c:v>
                </c:pt>
                <c:pt idx="83">
                  <c:v>F2.2</c:v>
                </c:pt>
                <c:pt idx="84">
                  <c:v>F2.3</c:v>
                </c:pt>
                <c:pt idx="85">
                  <c:v>F2.4</c:v>
                </c:pt>
                <c:pt idx="86">
                  <c:v>M-Q5.1</c:v>
                </c:pt>
                <c:pt idx="87">
                  <c:v>M-Q5.2</c:v>
                </c:pt>
                <c:pt idx="88">
                  <c:v>M-Q5.3</c:v>
                </c:pt>
                <c:pt idx="89">
                  <c:v>M-Q5.4</c:v>
                </c:pt>
                <c:pt idx="90">
                  <c:v>M-Q6.1</c:v>
                </c:pt>
                <c:pt idx="91">
                  <c:v>M-Q6.2</c:v>
                </c:pt>
                <c:pt idx="92">
                  <c:v>M-Q6.3</c:v>
                </c:pt>
                <c:pt idx="93">
                  <c:v>M-Q6.4</c:v>
                </c:pt>
                <c:pt idx="94">
                  <c:v>M-S3.1</c:v>
                </c:pt>
                <c:pt idx="95">
                  <c:v>M-S3.2</c:v>
                </c:pt>
                <c:pt idx="96">
                  <c:v>M-S3.3</c:v>
                </c:pt>
                <c:pt idx="97">
                  <c:v>M-S3.4</c:v>
                </c:pt>
                <c:pt idx="98">
                  <c:v>M-O2.1</c:v>
                </c:pt>
                <c:pt idx="99">
                  <c:v>M-O2.2</c:v>
                </c:pt>
                <c:pt idx="100">
                  <c:v>M-O2.3</c:v>
                </c:pt>
                <c:pt idx="101">
                  <c:v>M-O2.4</c:v>
                </c:pt>
                <c:pt idx="102">
                  <c:v>M-D2.1</c:v>
                </c:pt>
                <c:pt idx="103">
                  <c:v>M-D2.4</c:v>
                </c:pt>
                <c:pt idx="104">
                  <c:v>M-S4.1</c:v>
                </c:pt>
                <c:pt idx="105">
                  <c:v>M-S4.2</c:v>
                </c:pt>
                <c:pt idx="106">
                  <c:v>M-S4.3</c:v>
                </c:pt>
                <c:pt idx="107">
                  <c:v>M-S4.4</c:v>
                </c:pt>
                <c:pt idx="108">
                  <c:v>M-S5.1</c:v>
                </c:pt>
                <c:pt idx="109">
                  <c:v>M-S5.2</c:v>
                </c:pt>
                <c:pt idx="110">
                  <c:v>M-S5.3</c:v>
                </c:pt>
                <c:pt idx="111">
                  <c:v>M-S5.4</c:v>
                </c:pt>
                <c:pt idx="112">
                  <c:v>M-O3.1</c:v>
                </c:pt>
                <c:pt idx="113">
                  <c:v>M-O3.2</c:v>
                </c:pt>
                <c:pt idx="114">
                  <c:v>M-O3.3</c:v>
                </c:pt>
                <c:pt idx="115">
                  <c:v>M-O3.4</c:v>
                </c:pt>
                <c:pt idx="116">
                  <c:v>M-Q7.1</c:v>
                </c:pt>
                <c:pt idx="117">
                  <c:v>M-Q7.2</c:v>
                </c:pt>
                <c:pt idx="118">
                  <c:v>M-Q7.3</c:v>
                </c:pt>
                <c:pt idx="119">
                  <c:v>M-Q8.1</c:v>
                </c:pt>
                <c:pt idx="120">
                  <c:v>M-Q8.2</c:v>
                </c:pt>
                <c:pt idx="121">
                  <c:v>M-Q8.3</c:v>
                </c:pt>
                <c:pt idx="122">
                  <c:v>M-Q8.4</c:v>
                </c:pt>
              </c:strCache>
            </c:strRef>
          </c:cat>
          <c:val>
            <c:numRef>
              <c:f>Feuil1!$C$2:$C$124</c:f>
              <c:numCache>
                <c:formatCode>General</c:formatCode>
                <c:ptCount val="123"/>
                <c:pt idx="0">
                  <c:v>0.25988999999754014</c:v>
                </c:pt>
                <c:pt idx="1">
                  <c:v>0.90973000000303728</c:v>
                </c:pt>
                <c:pt idx="2">
                  <c:v>0.64620999999533524</c:v>
                </c:pt>
                <c:pt idx="3">
                  <c:v>0.12947000000167463</c:v>
                </c:pt>
                <c:pt idx="4">
                  <c:v>0.72938000000249303</c:v>
                </c:pt>
                <c:pt idx="5">
                  <c:v>-7.4099999983445741E-3</c:v>
                </c:pt>
                <c:pt idx="6">
                  <c:v>-0.85575000000062573</c:v>
                </c:pt>
                <c:pt idx="7">
                  <c:v>9.6679999996922561E-2</c:v>
                </c:pt>
                <c:pt idx="8">
                  <c:v>-0.63998000000538013</c:v>
                </c:pt>
                <c:pt idx="9">
                  <c:v>-0.17789999999877182</c:v>
                </c:pt>
                <c:pt idx="10">
                  <c:v>0.9285600000021077</c:v>
                </c:pt>
                <c:pt idx="11">
                  <c:v>0.70707999999285676</c:v>
                </c:pt>
                <c:pt idx="12">
                  <c:v>-0.72850999999900523</c:v>
                </c:pt>
                <c:pt idx="13">
                  <c:v>-0.78299999999671854</c:v>
                </c:pt>
                <c:pt idx="14">
                  <c:v>1.2715399999979127</c:v>
                </c:pt>
                <c:pt idx="15">
                  <c:v>0.69019999999909487</c:v>
                </c:pt>
                <c:pt idx="16">
                  <c:v>-0.4768500000000131</c:v>
                </c:pt>
                <c:pt idx="17">
                  <c:v>0.46440000000075088</c:v>
                </c:pt>
                <c:pt idx="18">
                  <c:v>0.24752999999918757</c:v>
                </c:pt>
                <c:pt idx="19">
                  <c:v>-0.48162999999931344</c:v>
                </c:pt>
                <c:pt idx="20">
                  <c:v>-4.662999999936801E-2</c:v>
                </c:pt>
                <c:pt idx="21">
                  <c:v>0.90860999999904379</c:v>
                </c:pt>
                <c:pt idx="22">
                  <c:v>-0.93933999999990192</c:v>
                </c:pt>
                <c:pt idx="23">
                  <c:v>-0.20074000000022352</c:v>
                </c:pt>
                <c:pt idx="24">
                  <c:v>0.39603999999997086</c:v>
                </c:pt>
                <c:pt idx="25">
                  <c:v>-6.5799999999995862E-2</c:v>
                </c:pt>
                <c:pt idx="26">
                  <c:v>0.79929000000007022</c:v>
                </c:pt>
                <c:pt idx="27">
                  <c:v>0.53923999999994976</c:v>
                </c:pt>
                <c:pt idx="28">
                  <c:v>-0.32730999999998289</c:v>
                </c:pt>
                <c:pt idx="29">
                  <c:v>0.20504999999999995</c:v>
                </c:pt>
                <c:pt idx="30">
                  <c:v>-0.391830000000013</c:v>
                </c:pt>
                <c:pt idx="31">
                  <c:v>0.62523999999996249</c:v>
                </c:pt>
                <c:pt idx="32">
                  <c:v>0.84074000000001092</c:v>
                </c:pt>
                <c:pt idx="33">
                  <c:v>0.79780999999996993</c:v>
                </c:pt>
                <c:pt idx="34">
                  <c:v>0.69650999999993246</c:v>
                </c:pt>
                <c:pt idx="35">
                  <c:v>-7.6029999999889242E-2</c:v>
                </c:pt>
                <c:pt idx="36">
                  <c:v>0.31225000000006276</c:v>
                </c:pt>
                <c:pt idx="37">
                  <c:v>0.95224000000001752</c:v>
                </c:pt>
                <c:pt idx="38">
                  <c:v>-0.37283000000002176</c:v>
                </c:pt>
                <c:pt idx="39">
                  <c:v>7.1120000000064465E-2</c:v>
                </c:pt>
                <c:pt idx="40">
                  <c:v>8.2470000000114396E-2</c:v>
                </c:pt>
                <c:pt idx="41">
                  <c:v>-0.82860000000010814</c:v>
                </c:pt>
                <c:pt idx="42">
                  <c:v>-9.3119999999942138E-2</c:v>
                </c:pt>
                <c:pt idx="43">
                  <c:v>-0.377860000000112</c:v>
                </c:pt>
                <c:pt idx="44">
                  <c:v>-0.83438000000001011</c:v>
                </c:pt>
                <c:pt idx="45">
                  <c:v>-0.8738800000000424</c:v>
                </c:pt>
                <c:pt idx="46">
                  <c:v>0.1860200000000134</c:v>
                </c:pt>
                <c:pt idx="47">
                  <c:v>0.15686999999999784</c:v>
                </c:pt>
                <c:pt idx="48">
                  <c:v>0.24551999999999907</c:v>
                </c:pt>
                <c:pt idx="49">
                  <c:v>0.14127999999999474</c:v>
                </c:pt>
                <c:pt idx="50">
                  <c:v>-0.82856999999989966</c:v>
                </c:pt>
                <c:pt idx="51">
                  <c:v>-0.31737999999990052</c:v>
                </c:pt>
                <c:pt idx="52">
                  <c:v>-0.22068999999987682</c:v>
                </c:pt>
                <c:pt idx="53">
                  <c:v>-0.17646000000013373</c:v>
                </c:pt>
                <c:pt idx="54">
                  <c:v>0.39017999999998665</c:v>
                </c:pt>
                <c:pt idx="55">
                  <c:v>-0.11053000000003976</c:v>
                </c:pt>
                <c:pt idx="56">
                  <c:v>-0.3615300000001298</c:v>
                </c:pt>
                <c:pt idx="57">
                  <c:v>-0.38930999999990945</c:v>
                </c:pt>
                <c:pt idx="58">
                  <c:v>-0.20132999999987078</c:v>
                </c:pt>
                <c:pt idx="59">
                  <c:v>-0.22138999999981479</c:v>
                </c:pt>
                <c:pt idx="60">
                  <c:v>-0.52027000000009593</c:v>
                </c:pt>
                <c:pt idx="61">
                  <c:v>0.1585499999998774</c:v>
                </c:pt>
                <c:pt idx="62">
                  <c:v>0.38974000000000003</c:v>
                </c:pt>
                <c:pt idx="63">
                  <c:v>0.74416999999996847</c:v>
                </c:pt>
                <c:pt idx="64">
                  <c:v>-0.38364000000000004</c:v>
                </c:pt>
                <c:pt idx="65">
                  <c:v>0.58416999999998609</c:v>
                </c:pt>
                <c:pt idx="66">
                  <c:v>-0.30386000000000024</c:v>
                </c:pt>
                <c:pt idx="67">
                  <c:v>3.9579999999972415E-2</c:v>
                </c:pt>
                <c:pt idx="68">
                  <c:v>-0.26370000000000005</c:v>
                </c:pt>
                <c:pt idx="69">
                  <c:v>-0.45904999999997642</c:v>
                </c:pt>
                <c:pt idx="70">
                  <c:v>-0.10688</c:v>
                </c:pt>
                <c:pt idx="71">
                  <c:v>-0.86885000000000001</c:v>
                </c:pt>
                <c:pt idx="72">
                  <c:v>-0.7632499999999709</c:v>
                </c:pt>
                <c:pt idx="73">
                  <c:v>-0.12232000000039989</c:v>
                </c:pt>
                <c:pt idx="74">
                  <c:v>-0.47263999999813677</c:v>
                </c:pt>
                <c:pt idx="75">
                  <c:v>-0.43877000000065891</c:v>
                </c:pt>
                <c:pt idx="76">
                  <c:v>-0.65338999999994485</c:v>
                </c:pt>
                <c:pt idx="77">
                  <c:v>-0.43182999999999083</c:v>
                </c:pt>
                <c:pt idx="78">
                  <c:v>-0.32359000000042215</c:v>
                </c:pt>
                <c:pt idx="79">
                  <c:v>0.51508000000012544</c:v>
                </c:pt>
                <c:pt idx="80">
                  <c:v>7.1560000001227309E-2</c:v>
                </c:pt>
                <c:pt idx="81">
                  <c:v>-3.6159999999654246E-2</c:v>
                </c:pt>
                <c:pt idx="82">
                  <c:v>-0.52199000000200613</c:v>
                </c:pt>
                <c:pt idx="83">
                  <c:v>-0.83078999999997905</c:v>
                </c:pt>
                <c:pt idx="84">
                  <c:v>-0.72518999999829248</c:v>
                </c:pt>
                <c:pt idx="85">
                  <c:v>-0.23392999999941821</c:v>
                </c:pt>
                <c:pt idx="86">
                  <c:v>4.9709999998412968E-2</c:v>
                </c:pt>
                <c:pt idx="87">
                  <c:v>-0.23349000000052911</c:v>
                </c:pt>
                <c:pt idx="88">
                  <c:v>-2.33299999990777E-2</c:v>
                </c:pt>
                <c:pt idx="89">
                  <c:v>0.43426000000181375</c:v>
                </c:pt>
                <c:pt idx="90">
                  <c:v>0.60675000000173895</c:v>
                </c:pt>
                <c:pt idx="91">
                  <c:v>0.59141000000181521</c:v>
                </c:pt>
                <c:pt idx="92">
                  <c:v>0.38172999999915191</c:v>
                </c:pt>
                <c:pt idx="93">
                  <c:v>0.44664000000011583</c:v>
                </c:pt>
                <c:pt idx="94">
                  <c:v>0.1333199999999124</c:v>
                </c:pt>
                <c:pt idx="95">
                  <c:v>-0.12171999999736727</c:v>
                </c:pt>
                <c:pt idx="96">
                  <c:v>-0.38942999999562744</c:v>
                </c:pt>
                <c:pt idx="97">
                  <c:v>-0.41940000000067812</c:v>
                </c:pt>
                <c:pt idx="98">
                  <c:v>0.3349900000011985</c:v>
                </c:pt>
                <c:pt idx="99">
                  <c:v>0.6700399999954243</c:v>
                </c:pt>
                <c:pt idx="100">
                  <c:v>0.95831000000544009</c:v>
                </c:pt>
                <c:pt idx="101">
                  <c:v>0.65606999999545224</c:v>
                </c:pt>
                <c:pt idx="102">
                  <c:v>-0.91174000000137312</c:v>
                </c:pt>
                <c:pt idx="103">
                  <c:v>0.25763000001461478</c:v>
                </c:pt>
                <c:pt idx="104">
                  <c:v>-0.15653000000384054</c:v>
                </c:pt>
                <c:pt idx="105">
                  <c:v>-0.12747999999191961</c:v>
                </c:pt>
                <c:pt idx="106">
                  <c:v>0.50328000001172768</c:v>
                </c:pt>
                <c:pt idx="107">
                  <c:v>0.22976000000198837</c:v>
                </c:pt>
                <c:pt idx="108">
                  <c:v>0.62932000000728294</c:v>
                </c:pt>
                <c:pt idx="109">
                  <c:v>0.37557999999989988</c:v>
                </c:pt>
                <c:pt idx="110">
                  <c:v>0.21408000000519678</c:v>
                </c:pt>
                <c:pt idx="111">
                  <c:v>0.42837000000872649</c:v>
                </c:pt>
                <c:pt idx="112">
                  <c:v>0.38480999999592314</c:v>
                </c:pt>
                <c:pt idx="113">
                  <c:v>0.58770999999978812</c:v>
                </c:pt>
                <c:pt idx="114">
                  <c:v>8.2999999995081453E-2</c:v>
                </c:pt>
                <c:pt idx="115">
                  <c:v>0.83248000000821776</c:v>
                </c:pt>
                <c:pt idx="116">
                  <c:v>-0.49547000000529806</c:v>
                </c:pt>
                <c:pt idx="117">
                  <c:v>-0.31265999999959604</c:v>
                </c:pt>
                <c:pt idx="118">
                  <c:v>-0.26813000000402099</c:v>
                </c:pt>
                <c:pt idx="119">
                  <c:v>-0.21096000000397908</c:v>
                </c:pt>
                <c:pt idx="120">
                  <c:v>-0.31622000000425032</c:v>
                </c:pt>
                <c:pt idx="121">
                  <c:v>0.16831000000820495</c:v>
                </c:pt>
                <c:pt idx="122">
                  <c:v>-0.25004999999509891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dZ[mm/10]</c:v>
                </c:pt>
              </c:strCache>
            </c:strRef>
          </c:tx>
          <c:cat>
            <c:strRef>
              <c:f>Feuil1!$A$2:$A$124</c:f>
              <c:strCache>
                <c:ptCount val="123"/>
                <c:pt idx="0">
                  <c:v>M-bst0.1</c:v>
                </c:pt>
                <c:pt idx="1">
                  <c:v>M-bst0.2</c:v>
                </c:pt>
                <c:pt idx="2">
                  <c:v>M-bst0.3</c:v>
                </c:pt>
                <c:pt idx="3">
                  <c:v>M-bst0.4</c:v>
                </c:pt>
                <c:pt idx="4">
                  <c:v>M-BQ1.1</c:v>
                </c:pt>
                <c:pt idx="5">
                  <c:v>M-BQ1.2</c:v>
                </c:pt>
                <c:pt idx="6">
                  <c:v>M-BQ1.3</c:v>
                </c:pt>
                <c:pt idx="7">
                  <c:v>M-BQ1.4</c:v>
                </c:pt>
                <c:pt idx="8">
                  <c:v>M-BQ2.1</c:v>
                </c:pt>
                <c:pt idx="9">
                  <c:v>M-BQ2.2</c:v>
                </c:pt>
                <c:pt idx="10">
                  <c:v>M-BQ2.3</c:v>
                </c:pt>
                <c:pt idx="11">
                  <c:v>M-BQ2.4</c:v>
                </c:pt>
                <c:pt idx="12">
                  <c:v>M-BD1.1</c:v>
                </c:pt>
                <c:pt idx="13">
                  <c:v>M-BD1.2</c:v>
                </c:pt>
                <c:pt idx="14">
                  <c:v>M-BD1.3</c:v>
                </c:pt>
                <c:pt idx="15">
                  <c:v>M-BD1.4</c:v>
                </c:pt>
                <c:pt idx="16">
                  <c:v>M-BQ3.1</c:v>
                </c:pt>
                <c:pt idx="17">
                  <c:v>M-BQ3.2</c:v>
                </c:pt>
                <c:pt idx="18">
                  <c:v>M-BQ3.3</c:v>
                </c:pt>
                <c:pt idx="19">
                  <c:v>M-BQ3.4</c:v>
                </c:pt>
                <c:pt idx="20">
                  <c:v>M-BQ4.1</c:v>
                </c:pt>
                <c:pt idx="21">
                  <c:v>M-BQ4.2</c:v>
                </c:pt>
                <c:pt idx="22">
                  <c:v>M-BQ4.3</c:v>
                </c:pt>
                <c:pt idx="23">
                  <c:v>M-BQ4.4</c:v>
                </c:pt>
                <c:pt idx="24">
                  <c:v>M-bst1.1</c:v>
                </c:pt>
                <c:pt idx="25">
                  <c:v>M-bst1.2</c:v>
                </c:pt>
                <c:pt idx="26">
                  <c:v>M-bst1.3</c:v>
                </c:pt>
                <c:pt idx="27">
                  <c:v>M-bst1.4</c:v>
                </c:pt>
                <c:pt idx="28">
                  <c:v>M-bst2.1</c:v>
                </c:pt>
                <c:pt idx="29">
                  <c:v>M-bst2.3</c:v>
                </c:pt>
                <c:pt idx="30">
                  <c:v>M-bst2.4</c:v>
                </c:pt>
                <c:pt idx="31">
                  <c:v>F1.1</c:v>
                </c:pt>
                <c:pt idx="32">
                  <c:v>F1.2</c:v>
                </c:pt>
                <c:pt idx="33">
                  <c:v>F1.4</c:v>
                </c:pt>
                <c:pt idx="34">
                  <c:v>M-BQ5.1</c:v>
                </c:pt>
                <c:pt idx="35">
                  <c:v>M-BQ5.2</c:v>
                </c:pt>
                <c:pt idx="36">
                  <c:v>M-BQ5.3</c:v>
                </c:pt>
                <c:pt idx="37">
                  <c:v>M-BQ5.4</c:v>
                </c:pt>
                <c:pt idx="38">
                  <c:v>M-BQ6.1</c:v>
                </c:pt>
                <c:pt idx="39">
                  <c:v>M-BQ6.2</c:v>
                </c:pt>
                <c:pt idx="40">
                  <c:v>M-BQ6.3</c:v>
                </c:pt>
                <c:pt idx="41">
                  <c:v>M-BQ6.4</c:v>
                </c:pt>
                <c:pt idx="42">
                  <c:v>M-BQ7.1</c:v>
                </c:pt>
                <c:pt idx="43">
                  <c:v>M-BQ7.2</c:v>
                </c:pt>
                <c:pt idx="44">
                  <c:v>M-BQ7.3</c:v>
                </c:pt>
                <c:pt idx="45">
                  <c:v>M-BQ7.4</c:v>
                </c:pt>
                <c:pt idx="46">
                  <c:v>M-bst3.1</c:v>
                </c:pt>
                <c:pt idx="47">
                  <c:v>M-bst3.2</c:v>
                </c:pt>
                <c:pt idx="48">
                  <c:v>M-bst3.3</c:v>
                </c:pt>
                <c:pt idx="49">
                  <c:v>M-bst3.4</c:v>
                </c:pt>
                <c:pt idx="50">
                  <c:v>M-Q1.1</c:v>
                </c:pt>
                <c:pt idx="51">
                  <c:v>M-Q1.2</c:v>
                </c:pt>
                <c:pt idx="52">
                  <c:v>M-Q1.3</c:v>
                </c:pt>
                <c:pt idx="53">
                  <c:v>M-Q1.4</c:v>
                </c:pt>
                <c:pt idx="54">
                  <c:v>M-Q2.1</c:v>
                </c:pt>
                <c:pt idx="55">
                  <c:v>M-Q2.2</c:v>
                </c:pt>
                <c:pt idx="56">
                  <c:v>M-Q2.3</c:v>
                </c:pt>
                <c:pt idx="57">
                  <c:v>M-Q2.4</c:v>
                </c:pt>
                <c:pt idx="58">
                  <c:v>M-Q3.1</c:v>
                </c:pt>
                <c:pt idx="59">
                  <c:v>M-Q3.2</c:v>
                </c:pt>
                <c:pt idx="60">
                  <c:v>M-Q3.3</c:v>
                </c:pt>
                <c:pt idx="61">
                  <c:v>M-Q3.4</c:v>
                </c:pt>
                <c:pt idx="62">
                  <c:v>M-S1.1</c:v>
                </c:pt>
                <c:pt idx="63">
                  <c:v>M-S1.2</c:v>
                </c:pt>
                <c:pt idx="64">
                  <c:v>M-S1.3</c:v>
                </c:pt>
                <c:pt idx="65">
                  <c:v>M-S1.4</c:v>
                </c:pt>
                <c:pt idx="66">
                  <c:v>M-O1.1</c:v>
                </c:pt>
                <c:pt idx="67">
                  <c:v>M-O1.2</c:v>
                </c:pt>
                <c:pt idx="68">
                  <c:v>M-O1.3</c:v>
                </c:pt>
                <c:pt idx="69">
                  <c:v>M-O1.4</c:v>
                </c:pt>
                <c:pt idx="70">
                  <c:v>M-D1.1</c:v>
                </c:pt>
                <c:pt idx="71">
                  <c:v>M-D1.2</c:v>
                </c:pt>
                <c:pt idx="72">
                  <c:v>M-D1.3</c:v>
                </c:pt>
                <c:pt idx="73">
                  <c:v>M-D1.4</c:v>
                </c:pt>
                <c:pt idx="74">
                  <c:v>M-S2.1</c:v>
                </c:pt>
                <c:pt idx="75">
                  <c:v>M-S2.2</c:v>
                </c:pt>
                <c:pt idx="76">
                  <c:v>M-S2.3</c:v>
                </c:pt>
                <c:pt idx="77">
                  <c:v>M-S2.4</c:v>
                </c:pt>
                <c:pt idx="78">
                  <c:v>M-Q4.1</c:v>
                </c:pt>
                <c:pt idx="79">
                  <c:v>M-Q4.2</c:v>
                </c:pt>
                <c:pt idx="80">
                  <c:v>M-Q4.3</c:v>
                </c:pt>
                <c:pt idx="81">
                  <c:v>M-Q4.4</c:v>
                </c:pt>
                <c:pt idx="82">
                  <c:v>F2.1</c:v>
                </c:pt>
                <c:pt idx="83">
                  <c:v>F2.2</c:v>
                </c:pt>
                <c:pt idx="84">
                  <c:v>F2.3</c:v>
                </c:pt>
                <c:pt idx="85">
                  <c:v>F2.4</c:v>
                </c:pt>
                <c:pt idx="86">
                  <c:v>M-Q5.1</c:v>
                </c:pt>
                <c:pt idx="87">
                  <c:v>M-Q5.2</c:v>
                </c:pt>
                <c:pt idx="88">
                  <c:v>M-Q5.3</c:v>
                </c:pt>
                <c:pt idx="89">
                  <c:v>M-Q5.4</c:v>
                </c:pt>
                <c:pt idx="90">
                  <c:v>M-Q6.1</c:v>
                </c:pt>
                <c:pt idx="91">
                  <c:v>M-Q6.2</c:v>
                </c:pt>
                <c:pt idx="92">
                  <c:v>M-Q6.3</c:v>
                </c:pt>
                <c:pt idx="93">
                  <c:v>M-Q6.4</c:v>
                </c:pt>
                <c:pt idx="94">
                  <c:v>M-S3.1</c:v>
                </c:pt>
                <c:pt idx="95">
                  <c:v>M-S3.2</c:v>
                </c:pt>
                <c:pt idx="96">
                  <c:v>M-S3.3</c:v>
                </c:pt>
                <c:pt idx="97">
                  <c:v>M-S3.4</c:v>
                </c:pt>
                <c:pt idx="98">
                  <c:v>M-O2.1</c:v>
                </c:pt>
                <c:pt idx="99">
                  <c:v>M-O2.2</c:v>
                </c:pt>
                <c:pt idx="100">
                  <c:v>M-O2.3</c:v>
                </c:pt>
                <c:pt idx="101">
                  <c:v>M-O2.4</c:v>
                </c:pt>
                <c:pt idx="102">
                  <c:v>M-D2.1</c:v>
                </c:pt>
                <c:pt idx="103">
                  <c:v>M-D2.4</c:v>
                </c:pt>
                <c:pt idx="104">
                  <c:v>M-S4.1</c:v>
                </c:pt>
                <c:pt idx="105">
                  <c:v>M-S4.2</c:v>
                </c:pt>
                <c:pt idx="106">
                  <c:v>M-S4.3</c:v>
                </c:pt>
                <c:pt idx="107">
                  <c:v>M-S4.4</c:v>
                </c:pt>
                <c:pt idx="108">
                  <c:v>M-S5.1</c:v>
                </c:pt>
                <c:pt idx="109">
                  <c:v>M-S5.2</c:v>
                </c:pt>
                <c:pt idx="110">
                  <c:v>M-S5.3</c:v>
                </c:pt>
                <c:pt idx="111">
                  <c:v>M-S5.4</c:v>
                </c:pt>
                <c:pt idx="112">
                  <c:v>M-O3.1</c:v>
                </c:pt>
                <c:pt idx="113">
                  <c:v>M-O3.2</c:v>
                </c:pt>
                <c:pt idx="114">
                  <c:v>M-O3.3</c:v>
                </c:pt>
                <c:pt idx="115">
                  <c:v>M-O3.4</c:v>
                </c:pt>
                <c:pt idx="116">
                  <c:v>M-Q7.1</c:v>
                </c:pt>
                <c:pt idx="117">
                  <c:v>M-Q7.2</c:v>
                </c:pt>
                <c:pt idx="118">
                  <c:v>M-Q7.3</c:v>
                </c:pt>
                <c:pt idx="119">
                  <c:v>M-Q8.1</c:v>
                </c:pt>
                <c:pt idx="120">
                  <c:v>M-Q8.2</c:v>
                </c:pt>
                <c:pt idx="121">
                  <c:v>M-Q8.3</c:v>
                </c:pt>
                <c:pt idx="122">
                  <c:v>M-Q8.4</c:v>
                </c:pt>
              </c:strCache>
            </c:strRef>
          </c:cat>
          <c:val>
            <c:numRef>
              <c:f>Feuil1!$D$2:$D$124</c:f>
              <c:numCache>
                <c:formatCode>General</c:formatCode>
                <c:ptCount val="123"/>
                <c:pt idx="0">
                  <c:v>-0.57120999999995092</c:v>
                </c:pt>
                <c:pt idx="1">
                  <c:v>0.48363999999992302</c:v>
                </c:pt>
                <c:pt idx="2">
                  <c:v>0.33625999999998157</c:v>
                </c:pt>
                <c:pt idx="3">
                  <c:v>-0.53518999999994321</c:v>
                </c:pt>
                <c:pt idx="4">
                  <c:v>-7.114000000001397E-2</c:v>
                </c:pt>
                <c:pt idx="5">
                  <c:v>7.4409999999716092E-2</c:v>
                </c:pt>
                <c:pt idx="6">
                  <c:v>0.51429999999982101</c:v>
                </c:pt>
                <c:pt idx="7">
                  <c:v>0.33241999999972904</c:v>
                </c:pt>
                <c:pt idx="8">
                  <c:v>3.6039999999957217E-2</c:v>
                </c:pt>
                <c:pt idx="9">
                  <c:v>0.37568000000021584</c:v>
                </c:pt>
                <c:pt idx="10">
                  <c:v>0.18963999999982661</c:v>
                </c:pt>
                <c:pt idx="11">
                  <c:v>4.4399999999882311E-2</c:v>
                </c:pt>
                <c:pt idx="12">
                  <c:v>0.19957999999974163</c:v>
                </c:pt>
                <c:pt idx="13">
                  <c:v>-0.16034999999988031</c:v>
                </c:pt>
                <c:pt idx="14">
                  <c:v>7.504999999980555E-2</c:v>
                </c:pt>
                <c:pt idx="15">
                  <c:v>5.8769999999981337E-2</c:v>
                </c:pt>
                <c:pt idx="16">
                  <c:v>0.16743000000019492</c:v>
                </c:pt>
                <c:pt idx="17">
                  <c:v>-5.5500000001984517E-3</c:v>
                </c:pt>
                <c:pt idx="18">
                  <c:v>0.1596799999998666</c:v>
                </c:pt>
                <c:pt idx="19">
                  <c:v>-7.6280000000110704E-2</c:v>
                </c:pt>
                <c:pt idx="20">
                  <c:v>0.92591000000027179</c:v>
                </c:pt>
                <c:pt idx="21">
                  <c:v>0.12792999999987842</c:v>
                </c:pt>
                <c:pt idx="22">
                  <c:v>-6.5650000000232467E-2</c:v>
                </c:pt>
                <c:pt idx="23">
                  <c:v>-0.38346999999987474</c:v>
                </c:pt>
                <c:pt idx="24">
                  <c:v>-0.18979000000001633</c:v>
                </c:pt>
                <c:pt idx="25">
                  <c:v>0.24353999999988218</c:v>
                </c:pt>
                <c:pt idx="26">
                  <c:v>-0.75490000000002055</c:v>
                </c:pt>
                <c:pt idx="27">
                  <c:v>0.11244000000004917</c:v>
                </c:pt>
                <c:pt idx="28">
                  <c:v>-0.13444999999990159</c:v>
                </c:pt>
                <c:pt idx="29">
                  <c:v>-0.12773000000009915</c:v>
                </c:pt>
                <c:pt idx="30">
                  <c:v>-0.13287999999988642</c:v>
                </c:pt>
                <c:pt idx="31">
                  <c:v>0.25563000000005331</c:v>
                </c:pt>
                <c:pt idx="32">
                  <c:v>0.84656999999992877</c:v>
                </c:pt>
                <c:pt idx="33">
                  <c:v>-0.42740000000009104</c:v>
                </c:pt>
                <c:pt idx="34">
                  <c:v>0.18688999999994849</c:v>
                </c:pt>
                <c:pt idx="35">
                  <c:v>-0.4661900000002106</c:v>
                </c:pt>
                <c:pt idx="36">
                  <c:v>6.6259999999829233E-2</c:v>
                </c:pt>
                <c:pt idx="37">
                  <c:v>0.36291000000005624</c:v>
                </c:pt>
                <c:pt idx="38">
                  <c:v>-0.56834999999978209</c:v>
                </c:pt>
                <c:pt idx="39">
                  <c:v>-0.68193000000007942</c:v>
                </c:pt>
                <c:pt idx="40">
                  <c:v>-0.16165999999998348</c:v>
                </c:pt>
                <c:pt idx="41">
                  <c:v>-0.77071999999986929</c:v>
                </c:pt>
                <c:pt idx="42">
                  <c:v>-0.54149999999992815</c:v>
                </c:pt>
                <c:pt idx="43">
                  <c:v>0.36545999999987089</c:v>
                </c:pt>
                <c:pt idx="44">
                  <c:v>0.26439999999979591</c:v>
                </c:pt>
                <c:pt idx="45">
                  <c:v>-0.5241399999999885</c:v>
                </c:pt>
                <c:pt idx="46">
                  <c:v>-0.21333999999995967</c:v>
                </c:pt>
                <c:pt idx="47">
                  <c:v>-0.57159000000012838</c:v>
                </c:pt>
                <c:pt idx="48">
                  <c:v>-0.21319000000005417</c:v>
                </c:pt>
                <c:pt idx="49">
                  <c:v>-0.12959999999992533</c:v>
                </c:pt>
                <c:pt idx="50">
                  <c:v>-0.81554999999980282</c:v>
                </c:pt>
                <c:pt idx="51">
                  <c:v>-0.24784000000011019</c:v>
                </c:pt>
                <c:pt idx="52">
                  <c:v>-0.56181999999978416</c:v>
                </c:pt>
                <c:pt idx="53">
                  <c:v>-0.90493999999978314</c:v>
                </c:pt>
                <c:pt idx="54">
                  <c:v>0.71869999999989886</c:v>
                </c:pt>
                <c:pt idx="55">
                  <c:v>-0.14466000000027179</c:v>
                </c:pt>
                <c:pt idx="56">
                  <c:v>-0.50895000000025448</c:v>
                </c:pt>
                <c:pt idx="57">
                  <c:v>0.14508999999975458</c:v>
                </c:pt>
                <c:pt idx="58">
                  <c:v>-6.8499999999858119E-2</c:v>
                </c:pt>
                <c:pt idx="59">
                  <c:v>-6.2359999999443971E-2</c:v>
                </c:pt>
                <c:pt idx="60">
                  <c:v>8.6250000000518412E-2</c:v>
                </c:pt>
                <c:pt idx="61">
                  <c:v>0.11668999999983498</c:v>
                </c:pt>
                <c:pt idx="62">
                  <c:v>0.3834799999998495</c:v>
                </c:pt>
                <c:pt idx="63">
                  <c:v>0.26629000000014003</c:v>
                </c:pt>
                <c:pt idx="64">
                  <c:v>0.32758000000001175</c:v>
                </c:pt>
                <c:pt idx="65">
                  <c:v>-0.2089699999999084</c:v>
                </c:pt>
                <c:pt idx="66">
                  <c:v>-0.21268000000020493</c:v>
                </c:pt>
                <c:pt idx="67">
                  <c:v>0.58190000000024611</c:v>
                </c:pt>
                <c:pt idx="68">
                  <c:v>-0.33974000000000615</c:v>
                </c:pt>
                <c:pt idx="69">
                  <c:v>-0.4873600000001943</c:v>
                </c:pt>
                <c:pt idx="70">
                  <c:v>0.62654999999994998</c:v>
                </c:pt>
                <c:pt idx="71">
                  <c:v>0.83792000000004996</c:v>
                </c:pt>
                <c:pt idx="72">
                  <c:v>0.42075000000000001</c:v>
                </c:pt>
                <c:pt idx="73">
                  <c:v>0.14852000000008</c:v>
                </c:pt>
                <c:pt idx="74">
                  <c:v>0.77724999999986721</c:v>
                </c:pt>
                <c:pt idx="75">
                  <c:v>0.77114999999992051</c:v>
                </c:pt>
                <c:pt idx="76">
                  <c:v>0.5719299999998384</c:v>
                </c:pt>
                <c:pt idx="77">
                  <c:v>0.96253999999987627</c:v>
                </c:pt>
                <c:pt idx="78">
                  <c:v>-0.32182999999974982</c:v>
                </c:pt>
                <c:pt idx="79">
                  <c:v>-0.54253000000016982</c:v>
                </c:pt>
                <c:pt idx="80">
                  <c:v>-0.83575999999993655</c:v>
                </c:pt>
                <c:pt idx="81">
                  <c:v>3.3119999999939864E-2</c:v>
                </c:pt>
                <c:pt idx="82">
                  <c:v>-0.46123999999991838</c:v>
                </c:pt>
                <c:pt idx="83">
                  <c:v>-0.77912999999995236</c:v>
                </c:pt>
                <c:pt idx="84">
                  <c:v>0.21028999999998632</c:v>
                </c:pt>
                <c:pt idx="85">
                  <c:v>0.60629000000005817</c:v>
                </c:pt>
                <c:pt idx="86">
                  <c:v>-0.22846000000015465</c:v>
                </c:pt>
                <c:pt idx="87">
                  <c:v>-0.36122999999975036</c:v>
                </c:pt>
                <c:pt idx="88">
                  <c:v>-5.939000000012129E-2</c:v>
                </c:pt>
                <c:pt idx="89">
                  <c:v>0.49085999999988417</c:v>
                </c:pt>
                <c:pt idx="90">
                  <c:v>-0.16107000000033622</c:v>
                </c:pt>
                <c:pt idx="91">
                  <c:v>0.19563999999945736</c:v>
                </c:pt>
                <c:pt idx="92">
                  <c:v>-0.47790999999961059</c:v>
                </c:pt>
                <c:pt idx="93">
                  <c:v>-0.88893999999982043</c:v>
                </c:pt>
                <c:pt idx="94">
                  <c:v>-0.17962000000011358</c:v>
                </c:pt>
                <c:pt idx="95">
                  <c:v>-0.73611000000028071</c:v>
                </c:pt>
                <c:pt idx="96">
                  <c:v>0.22031000000026779</c:v>
                </c:pt>
                <c:pt idx="97">
                  <c:v>0.43990000000007967</c:v>
                </c:pt>
                <c:pt idx="98">
                  <c:v>0.72300999999981741</c:v>
                </c:pt>
                <c:pt idx="99">
                  <c:v>0.72341999999991913</c:v>
                </c:pt>
                <c:pt idx="100">
                  <c:v>-0.33754999999985102</c:v>
                </c:pt>
                <c:pt idx="101">
                  <c:v>-0.39837999999974727</c:v>
                </c:pt>
                <c:pt idx="102">
                  <c:v>0.51842000000021926</c:v>
                </c:pt>
                <c:pt idx="103">
                  <c:v>4.4239999999717838E-2</c:v>
                </c:pt>
                <c:pt idx="104">
                  <c:v>-0.16202000000021144</c:v>
                </c:pt>
                <c:pt idx="105">
                  <c:v>-0.12069999999994252</c:v>
                </c:pt>
                <c:pt idx="106">
                  <c:v>-0.46215000000017881</c:v>
                </c:pt>
                <c:pt idx="107">
                  <c:v>-0.48515000000008968</c:v>
                </c:pt>
                <c:pt idx="108">
                  <c:v>0.64521000000013373</c:v>
                </c:pt>
                <c:pt idx="109">
                  <c:v>0.10181999999986147</c:v>
                </c:pt>
                <c:pt idx="110">
                  <c:v>0.15224999999986721</c:v>
                </c:pt>
                <c:pt idx="111">
                  <c:v>0.64802999999983513</c:v>
                </c:pt>
                <c:pt idx="112">
                  <c:v>0.42239999999992506</c:v>
                </c:pt>
                <c:pt idx="113">
                  <c:v>0.90688000000000102</c:v>
                </c:pt>
                <c:pt idx="114">
                  <c:v>0.60405000000002929</c:v>
                </c:pt>
                <c:pt idx="115">
                  <c:v>-0.1783100000000104</c:v>
                </c:pt>
                <c:pt idx="116">
                  <c:v>-0.89967000000001462</c:v>
                </c:pt>
                <c:pt idx="117">
                  <c:v>-0.61081000000001495</c:v>
                </c:pt>
                <c:pt idx="118">
                  <c:v>-0.43014000000027863</c:v>
                </c:pt>
                <c:pt idx="119">
                  <c:v>-0.39617000000021108</c:v>
                </c:pt>
                <c:pt idx="120">
                  <c:v>-0.15611999999975978</c:v>
                </c:pt>
                <c:pt idx="121">
                  <c:v>0.53845000000023902</c:v>
                </c:pt>
                <c:pt idx="122">
                  <c:v>0.25264999999990323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81888"/>
        <c:axId val="122257792"/>
      </c:lineChart>
      <c:catAx>
        <c:axId val="9298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257792"/>
        <c:crosses val="autoZero"/>
        <c:auto val="1"/>
        <c:lblAlgn val="ctr"/>
        <c:lblOffset val="100"/>
        <c:noMultiLvlLbl val="0"/>
      </c:catAx>
      <c:valAx>
        <c:axId val="122257792"/>
        <c:scaling>
          <c:orientation val="minMax"/>
          <c:max val="2"/>
          <c:min val="-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981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2E9317-77FF-42D8-BFCF-233C3CF19DAB}" type="datetimeFigureOut">
              <a:rPr lang="en-US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2B80E4-65AB-4459-9812-5B12A0D2557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00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BC55-9142-4B2B-9303-349E8C46C84D}" type="datetime3">
              <a:rPr lang="en-US"/>
              <a:pPr>
                <a:defRPr/>
              </a:pPr>
              <a:t>21 December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ISDEIV 2014               Name of Presenter      Session           Category         Paper 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3124-7A9D-43BD-95AA-6CCCB844C8D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8D09-C627-4211-AECC-3A9DAD683406}" type="datetime3">
              <a:rPr lang="en-US"/>
              <a:pPr>
                <a:defRPr/>
              </a:pPr>
              <a:t>21 December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ISDEIV 2014               Name of Presenter      Session           Category         Paper 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0F2D-4ECA-4F84-9333-0970EC0366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7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62A80-FDA1-4112-BCAB-2CBAE112F06B}" type="datetime3">
              <a:rPr lang="en-US"/>
              <a:pPr>
                <a:defRPr/>
              </a:pPr>
              <a:t>21 December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ISDEIV 2014               Name of Presenter      Session           Category         Paper 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AD6A-AC3C-45CA-8792-AA437855076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6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9480-D7CA-4594-99A0-3F98F0842FBC}" type="datetime3">
              <a:rPr lang="en-US"/>
              <a:pPr>
                <a:defRPr/>
              </a:pPr>
              <a:t>21 December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ISDEIV 2014               Name of Presenter      Session           Category         Paper 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AF7A-8FFE-4D54-B4E4-6C05703213D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9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B422-463B-4CBB-AE72-31F2A9430D21}" type="datetime3">
              <a:rPr lang="en-US"/>
              <a:pPr>
                <a:defRPr/>
              </a:pPr>
              <a:t>21 December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ISDEIV 2014               Name of Presenter      Session           Category         Paper 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0EEB1-34AD-4B0A-83F0-78EFE62594D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9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9AB1-1935-4EC1-A0BE-E30DF8EC132D}" type="datetime3">
              <a:rPr lang="en-US"/>
              <a:pPr>
                <a:defRPr/>
              </a:pPr>
              <a:t>21 December 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ISDEIV 2014               Name of Presenter      Session           Category         Paper No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7AFEC-1945-4580-8921-390E7DAB138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5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41-5974-4D85-93B6-DC439BB2F9BF}" type="datetime3">
              <a:rPr lang="en-US"/>
              <a:pPr>
                <a:defRPr/>
              </a:pPr>
              <a:t>21 December 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ISDEIV 2014               Name of Presenter      Session           Category         Paper No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E43A-F629-463A-A92B-934A51B87A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B2C5A-2EB2-4B83-A228-DEF343151922}" type="datetime3">
              <a:rPr lang="en-US"/>
              <a:pPr>
                <a:defRPr/>
              </a:pPr>
              <a:t>21 December 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ISDEIV 2014               Name of Presenter      Session           Category         Paper No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9B4D4-148E-4C33-A210-974EC7B80B1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5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9948-826D-4C72-9556-B20AC57F7DBA}" type="datetime3">
              <a:rPr lang="en-US"/>
              <a:pPr>
                <a:defRPr/>
              </a:pPr>
              <a:t>21 December 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ISDEIV 2014               Name of Presenter      Session           Category         Paper No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9F37-9634-4812-9082-B40F98ACE0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7CD5-7B8B-47E2-AE00-106A39AE877F}" type="datetime3">
              <a:rPr lang="en-US"/>
              <a:pPr>
                <a:defRPr/>
              </a:pPr>
              <a:t>21 December 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ISDEIV 2014               Name of Presenter      Session           Category         Paper No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9B94-1E2B-4623-85A7-209947E39DF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9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D29D-8EEF-4AE5-980C-3353EC201718}" type="datetime3">
              <a:rPr lang="en-US"/>
              <a:pPr>
                <a:defRPr/>
              </a:pPr>
              <a:t>21 December 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ISDEIV 2014               Name of Presenter      Session           Category         Paper No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63091-3814-4242-84F2-66CEC82484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6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45B507-8972-49CB-8AFC-564263BC1DB4}" type="datetime3">
              <a:rPr lang="en-US"/>
              <a:pPr>
                <a:defRPr/>
              </a:pPr>
              <a:t>21 December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ISDEIV 2014               Name of Presenter      Session           Category         Paper 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864D4-1728-40FB-839D-09EB9796001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gif"/><Relationship Id="rId7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7.jpe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microsoft.com/office/2007/relationships/hdphoto" Target="../media/hdphoto3.wdp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4.wdp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gif"/><Relationship Id="rId7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hyperlink" Target="http://aculina.jinr.ru/pdf/epjconf_inpc2013_11021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ulina.jinr.ru/pdf/Research%20Program%20for%20the%20Radioactive%20Beams%20of%20the%20ACCULINNA-2%20Separator.pdf" TargetMode="External"/><Relationship Id="rId5" Type="http://schemas.openxmlformats.org/officeDocument/2006/relationships/hyperlink" Target="http://lise.nscl.msu.edu/9_4/acculinna2/9_4_acculinna2.pdf" TargetMode="External"/><Relationship Id="rId4" Type="http://schemas.openxmlformats.org/officeDocument/2006/relationships/hyperlink" Target="http://aculina.jinr.ru/acc-2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wmf"/><Relationship Id="rId4" Type="http://schemas.openxmlformats.org/officeDocument/2006/relationships/image" Target="../media/image3.gif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8600" y="130175"/>
            <a:ext cx="8686800" cy="631825"/>
          </a:xfrm>
        </p:spPr>
        <p:txBody>
          <a:bodyPr anchor="t"/>
          <a:lstStyle/>
          <a:p>
            <a:r>
              <a:rPr lang="en-IN" altLang="fr-FR" sz="2400" b="1" smtClean="0"/>
              <a:t>Indian Particle Accelerator Conference InPAC-2015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20102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Beeckman, M. Cavellier, S. Antoine, P.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Bocher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O.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Cosson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F. Forest,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Huttin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Jehanno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P. Jivkov, C.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Kellener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A. Kreiss, J.L.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Lancelot, M.J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Leray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Milpied, R.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Riedinger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O.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Tasset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SIGMAPHI, F-56000 Vannes, FRANCE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A.S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Fomichev, L.V.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Grigorenko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V.I.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Kazacha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S.A.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Krupko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S.V.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Stepantsov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G.M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Ter-Akopian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/>
              <a:t>Flerov</a:t>
            </a:r>
            <a:r>
              <a:rPr lang="en-US" sz="1600" dirty="0"/>
              <a:t> Laboratory of Nuclear Reactions, JINR, RU-141980 </a:t>
            </a:r>
            <a:r>
              <a:rPr lang="en-US" sz="1600" dirty="0" err="1"/>
              <a:t>Dubna</a:t>
            </a:r>
            <a:r>
              <a:rPr lang="en-US" sz="1600" dirty="0"/>
              <a:t>, Russia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Status of the Acculinna-2 </a:t>
            </a:r>
            <a:b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RIB Fragment Separator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47800" y="3962400"/>
            <a:ext cx="6400800" cy="5334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 Matthieu CAVELLIER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SIGMAPHI - France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6172200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December 22, 2015 - B2 - Session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IV- Paper No 370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5486400"/>
            <a:ext cx="1158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5637213"/>
            <a:ext cx="11588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97" y="4866110"/>
            <a:ext cx="1435803" cy="11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23023" cy="112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Standardization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08854" y="1276945"/>
            <a:ext cx="577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Standardization groups objects with “similar” properties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953" y="1676995"/>
            <a:ext cx="3906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Huge reduction in cost for design, tooling and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Exchangeability and servicing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1653" y="1696045"/>
            <a:ext cx="3306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Drawbacks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Slightly sub-optimal design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material costs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85004" y="2915245"/>
            <a:ext cx="6258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PARTIAL standardization might already help a lot keeping most of the advantages while taming drawbacks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70529" y="3601045"/>
            <a:ext cx="8925846" cy="2864882"/>
            <a:chOff x="170529" y="3601045"/>
            <a:chExt cx="8925846" cy="2864882"/>
          </a:xfrm>
        </p:grpSpPr>
        <p:sp>
          <p:nvSpPr>
            <p:cNvPr id="15" name="Rectangle 14"/>
            <p:cNvSpPr/>
            <p:nvPr/>
          </p:nvSpPr>
          <p:spPr>
            <a:xfrm>
              <a:off x="180053" y="3601045"/>
              <a:ext cx="39728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Example of Secondary quadrupoles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0529" y="3982045"/>
              <a:ext cx="34108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1 lamination, 1 length, 1 coil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52900" y="4009162"/>
              <a:ext cx="4943475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QM11 </a:t>
              </a:r>
              <a:r>
                <a:rPr lang="fr-FR" dirty="0" smtClean="0"/>
                <a:t>(1 item) </a:t>
              </a:r>
              <a:r>
                <a:rPr lang="fr-FR" dirty="0"/>
                <a:t>= </a:t>
              </a:r>
              <a:r>
                <a:rPr lang="fr-FR" dirty="0" smtClean="0"/>
                <a:t>Q1</a:t>
              </a:r>
            </a:p>
            <a:p>
              <a:endParaRPr lang="fr-FR" dirty="0"/>
            </a:p>
            <a:p>
              <a:r>
                <a:rPr lang="fr-FR" dirty="0"/>
                <a:t>QM21 </a:t>
              </a:r>
              <a:r>
                <a:rPr lang="fr-FR" dirty="0" smtClean="0"/>
                <a:t>(1 item)  </a:t>
              </a:r>
              <a:r>
                <a:rPr lang="fr-FR" dirty="0"/>
                <a:t>= Q2</a:t>
              </a:r>
            </a:p>
            <a:p>
              <a:r>
                <a:rPr lang="fr-FR" dirty="0"/>
                <a:t>QM22 </a:t>
              </a:r>
              <a:r>
                <a:rPr lang="fr-FR" dirty="0" smtClean="0"/>
                <a:t>(7 items) </a:t>
              </a:r>
              <a:r>
                <a:rPr lang="fr-FR" dirty="0"/>
                <a:t>= </a:t>
              </a:r>
              <a:r>
                <a:rPr lang="fr-FR" dirty="0" smtClean="0"/>
                <a:t>Q4,Q5,Q7,Q8,Q11,Q12,Q14</a:t>
              </a:r>
            </a:p>
            <a:p>
              <a:endParaRPr lang="fr-FR" dirty="0"/>
            </a:p>
            <a:p>
              <a:r>
                <a:rPr lang="fr-FR" dirty="0"/>
                <a:t>QM31 </a:t>
              </a:r>
              <a:r>
                <a:rPr lang="fr-FR" dirty="0" smtClean="0"/>
                <a:t>(1 item)  = Q3</a:t>
              </a:r>
              <a:endParaRPr lang="fr-FR" dirty="0"/>
            </a:p>
            <a:p>
              <a:r>
                <a:rPr lang="fr-FR" dirty="0"/>
                <a:t>QM32 </a:t>
              </a:r>
              <a:r>
                <a:rPr lang="fr-FR" dirty="0" smtClean="0"/>
                <a:t>(4 items) </a:t>
              </a:r>
              <a:r>
                <a:rPr lang="fr-FR" dirty="0"/>
                <a:t>= Q6,Q9,Q10,Q13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54" y="4639270"/>
              <a:ext cx="34108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1 lamination, 2 lengths, 2 coils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9579" y="5486995"/>
              <a:ext cx="34108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1 lamination, 2 lengths, 2 coils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65979" y="6096595"/>
              <a:ext cx="51487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3 lamination, 5 coils,</a:t>
              </a:r>
              <a:r>
                <a:rPr lang="en-US" b="1" dirty="0" smtClean="0"/>
                <a:t>   5 </a:t>
              </a:r>
              <a:r>
                <a:rPr lang="en-US" dirty="0" smtClean="0"/>
                <a:t>designs </a:t>
              </a:r>
              <a:r>
                <a:rPr lang="en-US" b="1" dirty="0" smtClean="0"/>
                <a:t>instead of 14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114800" y="6096595"/>
            <a:ext cx="2819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4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Optimization reduces operation costs </a:t>
            </a:r>
            <a:br>
              <a:rPr lang="en-US" altLang="fr-FR" sz="3200" dirty="0" smtClean="0"/>
            </a:br>
            <a:r>
              <a:rPr lang="en-US" altLang="fr-FR" sz="3200" dirty="0" smtClean="0"/>
              <a:t>… for years ! 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343025"/>
            <a:ext cx="8252260" cy="49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87121" y="2757251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Grouping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1401" y="2757251"/>
            <a:ext cx="180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Reducing</a:t>
            </a:r>
            <a:r>
              <a:rPr lang="fr-FR" dirty="0" smtClean="0">
                <a:solidFill>
                  <a:srgbClr val="FF0000"/>
                </a:solidFill>
              </a:rPr>
              <a:t> bore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tailored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chambers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1301" y="2838271"/>
            <a:ext cx="180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More </a:t>
            </a:r>
            <a:r>
              <a:rPr lang="fr-FR" dirty="0" err="1" smtClean="0">
                <a:solidFill>
                  <a:srgbClr val="FF0000"/>
                </a:solidFill>
              </a:rPr>
              <a:t>copper</a:t>
            </a:r>
            <a:r>
              <a:rPr lang="fr-FR" dirty="0" smtClean="0">
                <a:solidFill>
                  <a:srgbClr val="FF0000"/>
                </a:solidFill>
              </a:rPr>
              <a:t> to </a:t>
            </a:r>
            <a:r>
              <a:rPr lang="fr-FR" dirty="0" err="1" smtClean="0">
                <a:solidFill>
                  <a:srgbClr val="FF0000"/>
                </a:solidFill>
              </a:rPr>
              <a:t>reduce</a:t>
            </a:r>
            <a:r>
              <a:rPr lang="fr-FR" dirty="0" smtClean="0">
                <a:solidFill>
                  <a:srgbClr val="FF0000"/>
                </a:solidFill>
              </a:rPr>
              <a:t> power </a:t>
            </a:r>
            <a:r>
              <a:rPr lang="fr-FR" dirty="0" err="1" smtClean="0">
                <a:solidFill>
                  <a:srgbClr val="FF0000"/>
                </a:solidFill>
              </a:rPr>
              <a:t>supply</a:t>
            </a:r>
            <a:r>
              <a:rPr lang="fr-FR" dirty="0" smtClean="0">
                <a:solidFill>
                  <a:srgbClr val="FF0000"/>
                </a:solidFill>
              </a:rPr>
              <a:t> and PS </a:t>
            </a:r>
            <a:r>
              <a:rPr lang="fr-FR" dirty="0" err="1" smtClean="0">
                <a:solidFill>
                  <a:srgbClr val="FF0000"/>
                </a:solidFill>
              </a:rPr>
              <a:t>standardization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633388">
            <a:off x="2636401" y="3956109"/>
            <a:ext cx="4528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41% </a:t>
            </a:r>
            <a:r>
              <a:rPr lang="fr-FR" sz="2000" b="1" dirty="0" err="1" smtClean="0"/>
              <a:t>savings</a:t>
            </a:r>
            <a:r>
              <a:rPr lang="fr-FR" sz="2000" b="1" dirty="0" smtClean="0"/>
              <a:t> in power </a:t>
            </a:r>
            <a:r>
              <a:rPr lang="fr-FR" sz="2000" b="1" dirty="0" err="1" smtClean="0"/>
              <a:t>consumption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4584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Installation from start to end</a:t>
            </a:r>
            <a:br>
              <a:rPr lang="en-US" altLang="fr-FR" sz="3200" dirty="0" smtClean="0"/>
            </a:br>
            <a:r>
              <a:rPr lang="en-US" altLang="fr-FR" sz="3200" dirty="0" smtClean="0"/>
              <a:t>January 2014 – March 2015</a:t>
            </a:r>
            <a:br>
              <a:rPr lang="en-US" altLang="fr-FR" sz="3200" dirty="0" smtClean="0"/>
            </a:br>
            <a:r>
              <a:rPr lang="en-US" altLang="fr-FR" sz="3200" dirty="0" smtClean="0"/>
              <a:t/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52" y="1434729"/>
            <a:ext cx="73818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9"/>
          <a:stretch/>
        </p:blipFill>
        <p:spPr bwMode="auto">
          <a:xfrm>
            <a:off x="5804953" y="1732861"/>
            <a:ext cx="2383704" cy="44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2133600" y="1151329"/>
            <a:ext cx="2207349" cy="5843857"/>
            <a:chOff x="2133600" y="1151329"/>
            <a:chExt cx="2207349" cy="5843857"/>
          </a:xfrm>
        </p:grpSpPr>
        <p:sp>
          <p:nvSpPr>
            <p:cNvPr id="10" name="Ellipse 9"/>
            <p:cNvSpPr/>
            <p:nvPr/>
          </p:nvSpPr>
          <p:spPr>
            <a:xfrm rot="18422901">
              <a:off x="409391" y="3063628"/>
              <a:ext cx="5843857" cy="201925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2133600" y="22098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00B050"/>
                  </a:solidFill>
                </a:rPr>
                <a:t>Room 1</a:t>
              </a:r>
              <a:endParaRPr lang="fr-FR" sz="20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7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Installation from start to end</a:t>
            </a:r>
            <a:br>
              <a:rPr lang="en-US" altLang="fr-FR" sz="3200" dirty="0" smtClean="0"/>
            </a:br>
            <a:r>
              <a:rPr lang="en-US" altLang="fr-FR" sz="3200" dirty="0" smtClean="0"/>
              <a:t>January 2014 – March 2015</a:t>
            </a:r>
            <a:br>
              <a:rPr lang="en-US" altLang="fr-FR" sz="3200" dirty="0" smtClean="0"/>
            </a:br>
            <a:r>
              <a:rPr lang="en-US" altLang="fr-FR" sz="3200" dirty="0" smtClean="0"/>
              <a:t/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118281" y="1295400"/>
            <a:ext cx="4114800" cy="2743200"/>
            <a:chOff x="118281" y="1295400"/>
            <a:chExt cx="4114800" cy="2743200"/>
          </a:xfrm>
        </p:grpSpPr>
        <p:pic>
          <p:nvPicPr>
            <p:cNvPr id="12" name="Picture 2" descr="C:\Data\Sigmaphi\Acculinna2 &amp; Spin rotator - Dubna\Acculinna2\Acculinna2 - status 03032011\Acculinna2 - march2011\photos\IMG_042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81" y="1295400"/>
              <a:ext cx="41148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52400" y="1295400"/>
              <a:ext cx="2505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Before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January</a:t>
              </a:r>
              <a:r>
                <a:rPr lang="fr-FR" b="1" dirty="0" smtClean="0">
                  <a:solidFill>
                    <a:srgbClr val="FF0000"/>
                  </a:solidFill>
                </a:rPr>
                <a:t> 2014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446838" y="1293125"/>
            <a:ext cx="4509465" cy="2745475"/>
            <a:chOff x="4446838" y="1293125"/>
            <a:chExt cx="4509465" cy="27454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838" y="1293125"/>
              <a:ext cx="4509465" cy="274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7015490" y="1329054"/>
              <a:ext cx="1909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err="1">
                  <a:solidFill>
                    <a:srgbClr val="FF0000"/>
                  </a:solidFill>
                </a:rPr>
                <a:t>January</a:t>
              </a:r>
              <a:r>
                <a:rPr lang="fr-FR" b="1" dirty="0">
                  <a:solidFill>
                    <a:srgbClr val="FF0000"/>
                  </a:solidFill>
                </a:rPr>
                <a:t> 2014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18281" y="4171666"/>
            <a:ext cx="4114800" cy="2533934"/>
            <a:chOff x="118281" y="4171666"/>
            <a:chExt cx="4114800" cy="253393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28"/>
            <a:stretch/>
          </p:blipFill>
          <p:spPr bwMode="auto">
            <a:xfrm>
              <a:off x="118281" y="4171666"/>
              <a:ext cx="4114800" cy="2533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53851" y="4171666"/>
              <a:ext cx="20218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September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b="1" dirty="0">
                  <a:solidFill>
                    <a:srgbClr val="FF0000"/>
                  </a:solidFill>
                </a:rPr>
                <a:t>2014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452525" y="4171666"/>
            <a:ext cx="4503778" cy="2494128"/>
            <a:chOff x="4452525" y="4171666"/>
            <a:chExt cx="4503778" cy="249412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90" b="6741"/>
            <a:stretch/>
          </p:blipFill>
          <p:spPr bwMode="auto">
            <a:xfrm>
              <a:off x="4452525" y="4171666"/>
              <a:ext cx="4503778" cy="249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717592" y="4189556"/>
              <a:ext cx="22121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September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b="1" dirty="0">
                  <a:solidFill>
                    <a:srgbClr val="FF0000"/>
                  </a:solidFill>
                </a:rPr>
                <a:t>2014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45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Installation of </a:t>
            </a:r>
            <a:br>
              <a:rPr lang="en-US" altLang="fr-FR" sz="3200" dirty="0" smtClean="0"/>
            </a:br>
            <a:r>
              <a:rPr lang="en-US" altLang="fr-FR" sz="3200" dirty="0" smtClean="0"/>
              <a:t>power supplies and vacuum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ata\Sigmaphi\Acculinna2 &amp; Spin rotator - Dubna\Acculinna2\Installation Acculinna2\Dubna sept.2014 photo PJ\DSCF34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1" b="31240"/>
          <a:stretch/>
        </p:blipFill>
        <p:spPr bwMode="auto">
          <a:xfrm>
            <a:off x="137331" y="1524000"/>
            <a:ext cx="5663231" cy="18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K:\SUIVI AFFAIRES\Dossiers Clients\JINR\Installation\Dubna JINR - Install Mars 2015\DSCF40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200" y="1371600"/>
            <a:ext cx="2844800" cy="2133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K:\SUIVI AFFAIRES\Dossiers Clients\JINR\Installation\Dubna JINR  - Install Janvier 2015\JINR 12-29 January 2015\DSCF389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6"/>
          <a:stretch/>
        </p:blipFill>
        <p:spPr bwMode="auto">
          <a:xfrm>
            <a:off x="515933" y="3505200"/>
            <a:ext cx="4553678" cy="301546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K:\SUIVI AFFAIRES\Dossiers Clients\JINR\Installation\Dubna JINR  - Install Janvier 2015\JINR 12-29 January 2015\DSCF390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2" r="26606" b="9606"/>
          <a:stretch/>
        </p:blipFill>
        <p:spPr bwMode="auto">
          <a:xfrm>
            <a:off x="5486400" y="3581400"/>
            <a:ext cx="2583421" cy="301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4745"/>
            <a:ext cx="73818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4096243" y="847060"/>
            <a:ext cx="3463046" cy="1877438"/>
            <a:chOff x="4096243" y="847060"/>
            <a:chExt cx="3463046" cy="1877438"/>
          </a:xfrm>
        </p:grpSpPr>
        <p:sp>
          <p:nvSpPr>
            <p:cNvPr id="21" name="Ellipse 20"/>
            <p:cNvSpPr/>
            <p:nvPr/>
          </p:nvSpPr>
          <p:spPr>
            <a:xfrm>
              <a:off x="4096243" y="847060"/>
              <a:ext cx="3463046" cy="187743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181600" y="2322616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00B050"/>
                  </a:solidFill>
                </a:rPr>
                <a:t>Room 2</a:t>
              </a:r>
              <a:endParaRPr lang="fr-FR" sz="20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Floor reinforcement in Room 2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3000" y="2743200"/>
            <a:ext cx="4720000" cy="28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43" y="3614582"/>
            <a:ext cx="9239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43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11684 -0.06366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Floor reinforcement in Room 2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4745"/>
            <a:ext cx="73818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4096243" y="847060"/>
            <a:ext cx="3463046" cy="18774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181600" y="2322616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Room 2</a:t>
            </a:r>
            <a:endParaRPr lang="fr-FR" sz="2000" b="1" dirty="0">
              <a:solidFill>
                <a:srgbClr val="00B05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0406" y="4495800"/>
            <a:ext cx="2811673" cy="195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466" y="2845214"/>
            <a:ext cx="4446667" cy="271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6407075" y="2664023"/>
            <a:ext cx="2584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</a:rPr>
              <a:t>Resistance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limited</a:t>
            </a:r>
            <a:r>
              <a:rPr lang="fr-FR" sz="1400" dirty="0" smtClean="0">
                <a:solidFill>
                  <a:srgbClr val="FF0000"/>
                </a:solidFill>
              </a:rPr>
              <a:t> to 1 ton/m²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48400" y="2971800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~11 tons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986409" y="3668951"/>
            <a:ext cx="712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~9.1 tons</a:t>
            </a:r>
            <a:endParaRPr lang="fr-FR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Floor reinforcement in Room 2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704740" y="1032250"/>
            <a:ext cx="3544136" cy="2657175"/>
            <a:chOff x="704740" y="1032250"/>
            <a:chExt cx="3544136" cy="265717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42" y="1032250"/>
              <a:ext cx="3543834" cy="26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04740" y="1032299"/>
              <a:ext cx="1582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Febr</a:t>
              </a:r>
              <a:r>
                <a:rPr lang="fr-FR" b="1" dirty="0" smtClean="0">
                  <a:solidFill>
                    <a:srgbClr val="FF0000"/>
                  </a:solidFill>
                </a:rPr>
                <a:t> 18 2015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481246" y="3808180"/>
            <a:ext cx="3813036" cy="2440220"/>
            <a:chOff x="4481246" y="3808180"/>
            <a:chExt cx="3813036" cy="2440220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962" y="3808180"/>
              <a:ext cx="3802320" cy="244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481246" y="5874920"/>
              <a:ext cx="17620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March 17 2015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701912" y="3800679"/>
            <a:ext cx="3557390" cy="2443669"/>
            <a:chOff x="701912" y="3800679"/>
            <a:chExt cx="3557390" cy="2443669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12" y="3800679"/>
              <a:ext cx="3557390" cy="244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701912" y="5868618"/>
              <a:ext cx="1633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March 6 2015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517421" y="1040798"/>
            <a:ext cx="3544045" cy="2658634"/>
            <a:chOff x="4517421" y="1040798"/>
            <a:chExt cx="3544045" cy="2658634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535" y="1040798"/>
              <a:ext cx="3542931" cy="265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528804" y="1062564"/>
              <a:ext cx="1633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March 2 2015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17421" y="3260699"/>
              <a:ext cx="29161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Building structure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pillars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V="1">
              <a:off x="4838700" y="1960900"/>
              <a:ext cx="181535" cy="143814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flipV="1">
              <a:off x="4958236" y="2014687"/>
              <a:ext cx="761246" cy="57080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38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Alignment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306672"/>
              </p:ext>
            </p:extLst>
          </p:nvPr>
        </p:nvGraphicFramePr>
        <p:xfrm>
          <a:off x="218993" y="3200400"/>
          <a:ext cx="8776162" cy="257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556897" y="1563041"/>
            <a:ext cx="4713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Leica laser tracker AT401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Alignment accuracy within ± 0.1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8434" name="Picture 2" descr="K:\SUIVI AFFAIRES\Dossiers Clients\JINR\Installation\Dubna JINR  - Install Janvier 2015\JINR 12-29 January 2015\DSCF388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9" t="31908" b="23727"/>
          <a:stretch/>
        </p:blipFill>
        <p:spPr bwMode="auto">
          <a:xfrm>
            <a:off x="5562600" y="1207846"/>
            <a:ext cx="2895600" cy="191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Conclusion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1371600"/>
            <a:ext cx="8842755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ACCULINNA-2 is fully installed and </a:t>
            </a:r>
            <a:r>
              <a:rPr lang="en-GB" sz="2000" dirty="0" smtClean="0"/>
              <a:t>commissioned. Running started a few weeks ago. </a:t>
            </a:r>
          </a:p>
          <a:p>
            <a:pPr>
              <a:tabLst>
                <a:tab pos="266700" algn="l"/>
              </a:tabLst>
            </a:pPr>
            <a:r>
              <a:rPr lang="en-GB" sz="2000" dirty="0"/>
              <a:t>	</a:t>
            </a:r>
            <a:r>
              <a:rPr lang="en-GB" sz="2000" dirty="0" smtClean="0"/>
              <a:t>Last week: Beam hit target F2 with 100% transmission.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is on </a:t>
            </a:r>
            <a:r>
              <a:rPr lang="en-GB" sz="2000" dirty="0"/>
              <a:t>time and on </a:t>
            </a:r>
            <a:r>
              <a:rPr lang="en-GB" sz="2000" dirty="0" smtClean="0"/>
              <a:t>budget.</a:t>
            </a:r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 </a:t>
            </a:r>
            <a:r>
              <a:rPr lang="en-GB" sz="2000" dirty="0"/>
              <a:t>global contract for all hardware has opened the possibility for thorough optimization and drastic improvements of the long term operation costs.</a:t>
            </a:r>
            <a:endParaRPr lang="fr-FR" sz="2000" dirty="0"/>
          </a:p>
          <a:p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A </a:t>
            </a:r>
            <a:r>
              <a:rPr lang="fr-FR" sz="2000" dirty="0" err="1" smtClean="0"/>
              <a:t>wonderful</a:t>
            </a:r>
            <a:r>
              <a:rPr lang="fr-FR" sz="2000" dirty="0" smtClean="0"/>
              <a:t> </a:t>
            </a:r>
            <a:r>
              <a:rPr lang="fr-FR" sz="2000" dirty="0" err="1" smtClean="0"/>
              <a:t>human</a:t>
            </a:r>
            <a:r>
              <a:rPr lang="fr-FR" sz="2000" dirty="0" smtClean="0"/>
              <a:t> </a:t>
            </a:r>
            <a:r>
              <a:rPr lang="fr-FR" sz="2000" dirty="0" err="1" smtClean="0"/>
              <a:t>experience</a:t>
            </a:r>
            <a:r>
              <a:rPr lang="fr-FR" sz="200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Near future:</a:t>
            </a:r>
          </a:p>
          <a:p>
            <a:endParaRPr lang="fr-FR" sz="1000" dirty="0" smtClean="0"/>
          </a:p>
          <a:p>
            <a:pPr marL="742950" lvl="1" indent="-285750">
              <a:buFontTx/>
              <a:buChar char="-"/>
            </a:pPr>
            <a:r>
              <a:rPr lang="fr-FR" sz="1600" dirty="0" err="1" smtClean="0"/>
              <a:t>Zero</a:t>
            </a:r>
            <a:r>
              <a:rPr lang="fr-FR" sz="1600" dirty="0" smtClean="0"/>
              <a:t>-angle </a:t>
            </a:r>
            <a:r>
              <a:rPr lang="fr-FR" sz="1600" dirty="0" err="1" smtClean="0"/>
              <a:t>dipole</a:t>
            </a:r>
            <a:r>
              <a:rPr lang="fr-FR" sz="1600" dirty="0" smtClean="0"/>
              <a:t> </a:t>
            </a:r>
            <a:r>
              <a:rPr lang="fr-FR" sz="1600" dirty="0" err="1" smtClean="0"/>
              <a:t>spectrometer</a:t>
            </a:r>
            <a:r>
              <a:rPr lang="fr-FR" sz="1600" dirty="0" smtClean="0"/>
              <a:t> </a:t>
            </a:r>
            <a:r>
              <a:rPr lang="fr-FR" sz="1600" dirty="0" err="1" smtClean="0"/>
              <a:t>designed</a:t>
            </a:r>
            <a:r>
              <a:rPr lang="fr-FR" sz="1600" dirty="0" smtClean="0"/>
              <a:t>, production </a:t>
            </a:r>
            <a:r>
              <a:rPr lang="fr-FR" sz="1600" dirty="0" err="1" smtClean="0"/>
              <a:t>starts</a:t>
            </a:r>
            <a:r>
              <a:rPr lang="fr-FR" sz="1600" dirty="0" smtClean="0"/>
              <a:t> </a:t>
            </a:r>
            <a:r>
              <a:rPr lang="fr-FR" sz="1600" dirty="0" err="1" smtClean="0"/>
              <a:t>soon</a:t>
            </a:r>
            <a:r>
              <a:rPr lang="fr-FR" sz="1600" dirty="0" smtClean="0"/>
              <a:t>, </a:t>
            </a:r>
            <a:r>
              <a:rPr lang="fr-FR" sz="1600" dirty="0" err="1" smtClean="0"/>
              <a:t>delivery</a:t>
            </a:r>
            <a:r>
              <a:rPr lang="fr-FR" sz="1600" dirty="0" smtClean="0"/>
              <a:t> : </a:t>
            </a:r>
            <a:r>
              <a:rPr lang="fr-FR" sz="1600" dirty="0" err="1" smtClean="0"/>
              <a:t>June</a:t>
            </a:r>
            <a:r>
              <a:rPr lang="fr-FR" sz="1600" dirty="0" smtClean="0"/>
              <a:t> 2016</a:t>
            </a:r>
          </a:p>
          <a:p>
            <a:pPr lvl="1"/>
            <a:endParaRPr lang="fr-FR" sz="1050" dirty="0" smtClean="0"/>
          </a:p>
          <a:p>
            <a:pPr marL="742950" lvl="1" indent="-285750">
              <a:buFontTx/>
              <a:buChar char="-"/>
            </a:pPr>
            <a:r>
              <a:rPr lang="fr-FR" sz="1600" dirty="0" err="1" smtClean="0"/>
              <a:t>Cryogenic</a:t>
            </a:r>
            <a:r>
              <a:rPr lang="fr-FR" sz="1600" dirty="0" smtClean="0"/>
              <a:t> tritium </a:t>
            </a:r>
            <a:r>
              <a:rPr lang="fr-FR" sz="1600" dirty="0" err="1" smtClean="0"/>
              <a:t>target</a:t>
            </a:r>
            <a:r>
              <a:rPr lang="fr-FR" sz="1600" dirty="0" smtClean="0"/>
              <a:t> in 2017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9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The Acculinna-2 Fragment separator</a:t>
            </a:r>
            <a:br>
              <a:rPr lang="en-US" altLang="fr-FR" sz="3200" dirty="0" smtClean="0"/>
            </a:br>
            <a:r>
              <a:rPr lang="en-US" altLang="fr-FR" sz="3200" dirty="0" smtClean="0"/>
              <a:t>In-flight RIB separator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3849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-24900" y="5206364"/>
            <a:ext cx="1789151" cy="1481319"/>
            <a:chOff x="-24900" y="5282564"/>
            <a:chExt cx="1789151" cy="1481319"/>
          </a:xfrm>
        </p:grpSpPr>
        <p:sp>
          <p:nvSpPr>
            <p:cNvPr id="11" name="Flèche droite 10"/>
            <p:cNvSpPr/>
            <p:nvPr/>
          </p:nvSpPr>
          <p:spPr>
            <a:xfrm rot="16200000">
              <a:off x="502793" y="5076276"/>
              <a:ext cx="733766" cy="1789151"/>
            </a:xfrm>
            <a:prstGeom prst="right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60589" y="6394551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U400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76546" y="5282564"/>
              <a:ext cx="1155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F1 Target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79053" y="5742612"/>
              <a:ext cx="979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 smtClean="0"/>
                <a:t>Primary</a:t>
              </a:r>
              <a:endParaRPr lang="fr-FR" dirty="0" smtClean="0"/>
            </a:p>
            <a:p>
              <a:pPr algn="ctr"/>
              <a:r>
                <a:rPr lang="fr-FR" dirty="0" err="1" smtClean="0"/>
                <a:t>beam</a:t>
              </a:r>
              <a:endParaRPr lang="fr-FR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11850" y="1280818"/>
            <a:ext cx="3875560" cy="993282"/>
            <a:chOff x="111850" y="1644404"/>
            <a:chExt cx="3875560" cy="993282"/>
          </a:xfrm>
        </p:grpSpPr>
        <p:cxnSp>
          <p:nvCxnSpPr>
            <p:cNvPr id="16" name="Connecteur droit avec flèche 15"/>
            <p:cNvCxnSpPr/>
            <p:nvPr/>
          </p:nvCxnSpPr>
          <p:spPr>
            <a:xfrm flipV="1">
              <a:off x="1541538" y="2312126"/>
              <a:ext cx="2445872" cy="17801"/>
            </a:xfrm>
            <a:prstGeom prst="straightConnector1">
              <a:avLst/>
            </a:prstGeom>
            <a:ln w="7620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2167141" y="1644404"/>
              <a:ext cx="1082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 smtClean="0"/>
                <a:t>Selected</a:t>
              </a:r>
              <a:endParaRPr lang="fr-FR" dirty="0" smtClean="0"/>
            </a:p>
            <a:p>
              <a:pPr algn="ctr"/>
              <a:r>
                <a:rPr lang="fr-FR" dirty="0" smtClean="0"/>
                <a:t>RIB(s)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11850" y="1991355"/>
              <a:ext cx="1492716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/>
                <a:t>Acculinna-2</a:t>
              </a:r>
            </a:p>
            <a:p>
              <a:pPr algn="ctr"/>
              <a:r>
                <a:rPr lang="fr-FR" b="1" dirty="0" err="1" smtClean="0"/>
                <a:t>Selector</a:t>
              </a:r>
              <a:endParaRPr lang="fr-FR" b="1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3816425" y="1228726"/>
            <a:ext cx="1811175" cy="1240868"/>
            <a:chOff x="3816425" y="1644564"/>
            <a:chExt cx="1811175" cy="1240868"/>
          </a:xfrm>
        </p:grpSpPr>
        <p:sp>
          <p:nvSpPr>
            <p:cNvPr id="20" name="ZoneTexte 19"/>
            <p:cNvSpPr txBox="1"/>
            <p:nvPr/>
          </p:nvSpPr>
          <p:spPr>
            <a:xfrm>
              <a:off x="3893348" y="1679180"/>
              <a:ext cx="8259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F5</a:t>
              </a:r>
            </a:p>
            <a:p>
              <a:pPr algn="ctr"/>
              <a:r>
                <a:rPr lang="fr-FR" dirty="0" smtClean="0"/>
                <a:t>Target</a:t>
              </a:r>
              <a:endParaRPr lang="fr-FR" dirty="0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4677517" y="2321169"/>
              <a:ext cx="837315" cy="725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816425" y="2239101"/>
              <a:ext cx="948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adds</a:t>
              </a:r>
              <a:r>
                <a:rPr lang="fr-FR" dirty="0" smtClean="0"/>
                <a:t> </a:t>
              </a:r>
              <a:r>
                <a:rPr lang="fr-FR" baseline="30000" dirty="0" smtClean="0"/>
                <a:t>1</a:t>
              </a:r>
              <a:r>
                <a:rPr lang="fr-FR" dirty="0" smtClean="0"/>
                <a:t>p / </a:t>
              </a:r>
              <a:r>
                <a:rPr lang="fr-FR" baseline="30000" dirty="0" smtClean="0"/>
                <a:t>0</a:t>
              </a:r>
              <a:r>
                <a:rPr lang="fr-FR" dirty="0" smtClean="0"/>
                <a:t>n</a:t>
              </a:r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532428" y="1644564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 smtClean="0"/>
                <a:t>Unstable</a:t>
              </a:r>
              <a:endParaRPr lang="fr-FR" dirty="0" smtClean="0"/>
            </a:p>
            <a:p>
              <a:pPr algn="ctr"/>
              <a:r>
                <a:rPr lang="fr-FR" dirty="0" smtClean="0"/>
                <a:t>nucleus</a:t>
              </a:r>
              <a:endParaRPr lang="fr-FR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489468" y="1232260"/>
            <a:ext cx="3631556" cy="1007684"/>
            <a:chOff x="5489468" y="1308460"/>
            <a:chExt cx="3631556" cy="1007684"/>
          </a:xfrm>
        </p:grpSpPr>
        <p:sp>
          <p:nvSpPr>
            <p:cNvPr id="25" name="ZoneTexte 24"/>
            <p:cNvSpPr txBox="1"/>
            <p:nvPr/>
          </p:nvSpPr>
          <p:spPr>
            <a:xfrm>
              <a:off x="5489468" y="1768573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Decay</a:t>
              </a:r>
              <a:endParaRPr lang="fr-FR" dirty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514042" y="1693963"/>
              <a:ext cx="743122" cy="573206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6239458" y="2258392"/>
              <a:ext cx="1290953" cy="7149"/>
            </a:xfrm>
            <a:prstGeom prst="straightConnector1">
              <a:avLst/>
            </a:prstGeom>
            <a:ln w="95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6253356" y="1672342"/>
              <a:ext cx="1233813" cy="9233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6277226" y="1977623"/>
              <a:ext cx="1251359" cy="369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7461595" y="1374812"/>
              <a:ext cx="1659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0° </a:t>
              </a:r>
              <a:r>
                <a:rPr lang="fr-FR" dirty="0" err="1" smtClean="0"/>
                <a:t>dipole</a:t>
              </a:r>
              <a:endParaRPr lang="fr-FR" dirty="0" smtClean="0"/>
            </a:p>
            <a:p>
              <a:pPr algn="ctr"/>
              <a:r>
                <a:rPr lang="fr-FR" dirty="0" smtClean="0"/>
                <a:t>Detectors</a:t>
              </a:r>
            </a:p>
            <a:p>
              <a:pPr algn="ctr"/>
              <a:r>
                <a:rPr lang="fr-FR" dirty="0" smtClean="0"/>
                <a:t> </a:t>
              </a:r>
              <a:r>
                <a:rPr lang="fr-FR" dirty="0" err="1" smtClean="0"/>
                <a:t>measurement</a:t>
              </a:r>
              <a:endParaRPr lang="fr-FR" dirty="0" smtClean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942790" y="1308460"/>
              <a:ext cx="1803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Decay</a:t>
              </a:r>
              <a:r>
                <a:rPr lang="fr-FR" dirty="0" smtClean="0"/>
                <a:t> </a:t>
              </a:r>
              <a:r>
                <a:rPr lang="fr-FR" dirty="0" err="1" smtClean="0"/>
                <a:t>nuclei</a:t>
              </a:r>
              <a:endParaRPr lang="fr-FR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184850" y="1946812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(Neutrons)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247247" y="1654827"/>
              <a:ext cx="1133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(Protons)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60864" y="2275114"/>
            <a:ext cx="1603965" cy="3050704"/>
            <a:chOff x="60864" y="2625634"/>
            <a:chExt cx="1603965" cy="2770384"/>
          </a:xfrm>
        </p:grpSpPr>
        <p:sp>
          <p:nvSpPr>
            <p:cNvPr id="35" name="Flèche droite 34"/>
            <p:cNvSpPr/>
            <p:nvPr/>
          </p:nvSpPr>
          <p:spPr>
            <a:xfrm rot="16200000">
              <a:off x="-187815" y="2921523"/>
              <a:ext cx="2114984" cy="1523205"/>
            </a:xfrm>
            <a:prstGeom prst="rightArrow">
              <a:avLst/>
            </a:prstGeom>
            <a:gradFill>
              <a:gsLst>
                <a:gs pos="0">
                  <a:srgbClr val="FF00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61992" y="3103211"/>
              <a:ext cx="1247456" cy="1341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 smtClean="0"/>
                <a:t>RIBs</a:t>
              </a:r>
              <a:endParaRPr lang="fr-FR" dirty="0" smtClean="0"/>
            </a:p>
            <a:p>
              <a:pPr algn="ctr"/>
              <a:r>
                <a:rPr lang="fr-FR" dirty="0" smtClean="0"/>
                <a:t>Projectile</a:t>
              </a:r>
            </a:p>
            <a:p>
              <a:pPr algn="ctr"/>
              <a:r>
                <a:rPr lang="fr-FR" dirty="0" smtClean="0"/>
                <a:t>fragments</a:t>
              </a:r>
            </a:p>
            <a:p>
              <a:pPr algn="ctr"/>
              <a:r>
                <a:rPr lang="fr-FR" dirty="0" smtClean="0">
                  <a:sym typeface="Symbol"/>
                </a:rPr>
                <a:t> </a:t>
              </a:r>
              <a:r>
                <a:rPr lang="fr-FR" dirty="0" smtClean="0"/>
                <a:t>direction</a:t>
              </a:r>
            </a:p>
            <a:p>
              <a:pPr algn="ctr"/>
              <a:r>
                <a:rPr lang="fr-FR" dirty="0">
                  <a:sym typeface="Symbol"/>
                </a:rPr>
                <a:t> </a:t>
              </a:r>
              <a:r>
                <a:rPr lang="fr-FR" dirty="0" err="1" smtClean="0">
                  <a:sym typeface="Symbol"/>
                </a:rPr>
                <a:t>energy</a:t>
              </a:r>
              <a:endParaRPr lang="fr-FR" dirty="0" smtClean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0864" y="4749687"/>
              <a:ext cx="16039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Projectile</a:t>
              </a:r>
              <a:endParaRPr lang="fr-FR" dirty="0"/>
            </a:p>
            <a:p>
              <a:pPr algn="ctr"/>
              <a:r>
                <a:rPr lang="fr-FR" dirty="0" smtClean="0"/>
                <a:t>fragmentation</a:t>
              </a:r>
              <a:endParaRPr lang="fr-FR" dirty="0"/>
            </a:p>
          </p:txBody>
        </p:sp>
      </p:grpSp>
      <p:grpSp>
        <p:nvGrpSpPr>
          <p:cNvPr id="38" name="Группа 7"/>
          <p:cNvGrpSpPr/>
          <p:nvPr/>
        </p:nvGrpSpPr>
        <p:grpSpPr>
          <a:xfrm>
            <a:off x="3367012" y="3379449"/>
            <a:ext cx="3033788" cy="3023528"/>
            <a:chOff x="5436096" y="116632"/>
            <a:chExt cx="3637136" cy="3312368"/>
          </a:xfrm>
        </p:grpSpPr>
        <p:pic>
          <p:nvPicPr>
            <p:cNvPr id="39" name="Рисунок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16632"/>
              <a:ext cx="3637136" cy="33123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Прямоугольник 9"/>
            <p:cNvSpPr/>
            <p:nvPr/>
          </p:nvSpPr>
          <p:spPr>
            <a:xfrm>
              <a:off x="5580112" y="1076896"/>
              <a:ext cx="7024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18</a:t>
              </a:r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Ne</a:t>
              </a:r>
              <a:endParaRPr lang="ru-RU" dirty="0"/>
            </a:p>
          </p:txBody>
        </p:sp>
        <p:sp>
          <p:nvSpPr>
            <p:cNvPr id="41" name="Прямоугольник 10"/>
            <p:cNvSpPr/>
            <p:nvPr/>
          </p:nvSpPr>
          <p:spPr>
            <a:xfrm>
              <a:off x="6191370" y="1364928"/>
              <a:ext cx="5309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17</a:t>
              </a:r>
              <a:r>
                <a:rPr lang="en-GB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</a:t>
              </a:r>
              <a:endParaRPr lang="ru-RU" dirty="0"/>
            </a:p>
          </p:txBody>
        </p:sp>
        <p:sp>
          <p:nvSpPr>
            <p:cNvPr id="42" name="Прямоугольник 11"/>
            <p:cNvSpPr/>
            <p:nvPr/>
          </p:nvSpPr>
          <p:spPr>
            <a:xfrm>
              <a:off x="6851378" y="1859960"/>
              <a:ext cx="5725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16</a:t>
              </a:r>
              <a:r>
                <a:rPr lang="en-GB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O</a:t>
              </a:r>
              <a:endParaRPr lang="ru-RU" dirty="0"/>
            </a:p>
          </p:txBody>
        </p:sp>
        <p:sp>
          <p:nvSpPr>
            <p:cNvPr id="43" name="Прямоугольник 12"/>
            <p:cNvSpPr/>
            <p:nvPr/>
          </p:nvSpPr>
          <p:spPr>
            <a:xfrm>
              <a:off x="7684639" y="1972930"/>
              <a:ext cx="5597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15</a:t>
              </a:r>
              <a:r>
                <a:rPr lang="en-GB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N</a:t>
              </a:r>
              <a:endParaRPr lang="ru-RU" dirty="0"/>
            </a:p>
          </p:txBody>
        </p:sp>
        <p:sp>
          <p:nvSpPr>
            <p:cNvPr id="44" name="Прямоугольник 13"/>
            <p:cNvSpPr/>
            <p:nvPr/>
          </p:nvSpPr>
          <p:spPr>
            <a:xfrm>
              <a:off x="6948264" y="1220912"/>
              <a:ext cx="7024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20</a:t>
              </a:r>
              <a:r>
                <a:rPr lang="en-GB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Ne</a:t>
              </a:r>
              <a:endParaRPr lang="ru-RU" dirty="0"/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H="1">
              <a:off x="6191370" y="706610"/>
              <a:ext cx="405202" cy="49014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Прямоугольник 15"/>
            <p:cNvSpPr/>
            <p:nvPr/>
          </p:nvSpPr>
          <p:spPr>
            <a:xfrm>
              <a:off x="6488543" y="435299"/>
              <a:ext cx="1018227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P~17%</a:t>
              </a:r>
              <a:endParaRPr lang="ru-RU" dirty="0"/>
            </a:p>
          </p:txBody>
        </p:sp>
      </p:grpSp>
      <p:pic>
        <p:nvPicPr>
          <p:cNvPr id="47" name="Picture 14" descr="Ne17set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56" y="3392310"/>
            <a:ext cx="5830888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e 47"/>
          <p:cNvGrpSpPr/>
          <p:nvPr/>
        </p:nvGrpSpPr>
        <p:grpSpPr>
          <a:xfrm>
            <a:off x="1635853" y="2475796"/>
            <a:ext cx="5745464" cy="908567"/>
            <a:chOff x="1648916" y="2551996"/>
            <a:chExt cx="5745464" cy="908567"/>
          </a:xfrm>
        </p:grpSpPr>
        <p:sp>
          <p:nvSpPr>
            <p:cNvPr id="49" name="Rectangle 48"/>
            <p:cNvSpPr/>
            <p:nvPr/>
          </p:nvSpPr>
          <p:spPr>
            <a:xfrm>
              <a:off x="3227336" y="2551996"/>
              <a:ext cx="649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baseline="30000" dirty="0">
                  <a:solidFill>
                    <a:srgbClr val="FF0000"/>
                  </a:solidFill>
                </a:rPr>
                <a:t>18</a:t>
              </a:r>
              <a:r>
                <a:rPr lang="en-US" b="1" dirty="0">
                  <a:solidFill>
                    <a:srgbClr val="FF0000"/>
                  </a:solidFill>
                </a:rPr>
                <a:t>Ne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grpSp>
          <p:nvGrpSpPr>
            <p:cNvPr id="50" name="Groupe 49"/>
            <p:cNvGrpSpPr/>
            <p:nvPr/>
          </p:nvGrpSpPr>
          <p:grpSpPr>
            <a:xfrm>
              <a:off x="4036542" y="2585153"/>
              <a:ext cx="739305" cy="837920"/>
              <a:chOff x="5029319" y="3878376"/>
              <a:chExt cx="739305" cy="83792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052432" y="3878376"/>
                <a:ext cx="64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baseline="30000" dirty="0" smtClean="0">
                    <a:solidFill>
                      <a:srgbClr val="FF0000"/>
                    </a:solidFill>
                  </a:rPr>
                  <a:t>18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Ne</a:t>
                </a:r>
                <a:endParaRPr lang="en-US" b="1" baseline="30000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029319" y="4069965"/>
                <a:ext cx="7393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/>
                  <a:t>(</a:t>
                </a:r>
                <a:r>
                  <a:rPr lang="en-US" b="1" dirty="0" err="1" smtClean="0"/>
                  <a:t>p,d</a:t>
                </a:r>
                <a:r>
                  <a:rPr lang="en-US" b="1" dirty="0" smtClean="0"/>
                  <a:t>)</a:t>
                </a:r>
              </a:p>
              <a:p>
                <a:pPr algn="ctr"/>
                <a:r>
                  <a:rPr lang="en-US" b="1" baseline="30000" dirty="0" smtClean="0">
                    <a:solidFill>
                      <a:srgbClr val="7030A0"/>
                    </a:solidFill>
                  </a:rPr>
                  <a:t>17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Ne*</a:t>
                </a:r>
                <a:endParaRPr lang="fr-FR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6860259" y="2584145"/>
              <a:ext cx="534121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baseline="30000" dirty="0">
                  <a:solidFill>
                    <a:srgbClr val="C00000"/>
                  </a:solidFill>
                </a:rPr>
                <a:t>15</a:t>
              </a:r>
              <a:r>
                <a:rPr lang="en-US" b="1" dirty="0">
                  <a:solidFill>
                    <a:srgbClr val="C00000"/>
                  </a:solidFill>
                </a:rPr>
                <a:t>O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955674" y="2810506"/>
              <a:ext cx="410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baseline="30000" dirty="0">
                  <a:solidFill>
                    <a:srgbClr val="00B050"/>
                  </a:solidFill>
                </a:rPr>
                <a:t>1</a:t>
              </a:r>
              <a:r>
                <a:rPr lang="fr-FR" b="1" dirty="0">
                  <a:solidFill>
                    <a:srgbClr val="00B050"/>
                  </a:solidFill>
                </a:rPr>
                <a:t>p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949477" y="3091231"/>
              <a:ext cx="410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baseline="30000" dirty="0">
                  <a:solidFill>
                    <a:srgbClr val="00B050"/>
                  </a:solidFill>
                </a:rPr>
                <a:t>1</a:t>
              </a:r>
              <a:r>
                <a:rPr lang="fr-FR" b="1" dirty="0">
                  <a:solidFill>
                    <a:srgbClr val="00B050"/>
                  </a:solidFill>
                </a:rPr>
                <a:t>p</a:t>
              </a:r>
            </a:p>
          </p:txBody>
        </p:sp>
        <p:cxnSp>
          <p:nvCxnSpPr>
            <p:cNvPr id="54" name="Connecteur droit avec flèche 53"/>
            <p:cNvCxnSpPr/>
            <p:nvPr/>
          </p:nvCxnSpPr>
          <p:spPr>
            <a:xfrm flipV="1">
              <a:off x="4772276" y="3030184"/>
              <a:ext cx="737333" cy="191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 flipV="1">
              <a:off x="6335337" y="2808000"/>
              <a:ext cx="544080" cy="21070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>
              <a:off x="6342202" y="3038881"/>
              <a:ext cx="569896" cy="7532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>
              <a:off x="6307875" y="3019017"/>
              <a:ext cx="574815" cy="287861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Ellipse 57"/>
            <p:cNvSpPr/>
            <p:nvPr/>
          </p:nvSpPr>
          <p:spPr>
            <a:xfrm>
              <a:off x="5544918" y="2774222"/>
              <a:ext cx="743122" cy="573206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740614" y="2660180"/>
              <a:ext cx="7393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baseline="30000" dirty="0">
                  <a:solidFill>
                    <a:srgbClr val="7030A0"/>
                  </a:solidFill>
                </a:rPr>
                <a:t>17</a:t>
              </a:r>
              <a:r>
                <a:rPr lang="en-US" b="1" dirty="0">
                  <a:solidFill>
                    <a:srgbClr val="7030A0"/>
                  </a:solidFill>
                </a:rPr>
                <a:t>Ne</a:t>
              </a:r>
              <a:r>
                <a:rPr lang="en-US" dirty="0"/>
                <a:t>*</a:t>
              </a:r>
              <a:endParaRPr lang="fr-FR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485112" y="2848446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Decay</a:t>
              </a:r>
              <a:endParaRPr lang="fr-FR" dirty="0"/>
            </a:p>
          </p:txBody>
        </p:sp>
        <p:cxnSp>
          <p:nvCxnSpPr>
            <p:cNvPr id="61" name="Connecteur droit avec flèche 60"/>
            <p:cNvCxnSpPr/>
            <p:nvPr/>
          </p:nvCxnSpPr>
          <p:spPr>
            <a:xfrm flipV="1">
              <a:off x="3232611" y="3039298"/>
              <a:ext cx="779331" cy="17801"/>
            </a:xfrm>
            <a:prstGeom prst="straightConnector1">
              <a:avLst/>
            </a:prstGeom>
            <a:ln w="7620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/>
            <p:cNvSpPr txBox="1"/>
            <p:nvPr/>
          </p:nvSpPr>
          <p:spPr>
            <a:xfrm>
              <a:off x="1648916" y="2757707"/>
              <a:ext cx="1492716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/>
                <a:t>Acculinna-2</a:t>
              </a:r>
            </a:p>
            <a:p>
              <a:pPr algn="ctr"/>
              <a:r>
                <a:rPr lang="fr-FR" b="1" dirty="0" err="1" smtClean="0"/>
                <a:t>Selector</a:t>
              </a:r>
              <a:endParaRPr lang="fr-FR" b="1" dirty="0" smtClean="0"/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1298191" y="3396560"/>
            <a:ext cx="2164873" cy="2892695"/>
            <a:chOff x="1298191" y="3472760"/>
            <a:chExt cx="2164873" cy="2892695"/>
          </a:xfrm>
        </p:grpSpPr>
        <p:sp>
          <p:nvSpPr>
            <p:cNvPr id="66" name="Flèche droite 65"/>
            <p:cNvSpPr/>
            <p:nvPr/>
          </p:nvSpPr>
          <p:spPr>
            <a:xfrm rot="16200000">
              <a:off x="1797371" y="3307478"/>
              <a:ext cx="1192641" cy="1523206"/>
            </a:xfrm>
            <a:prstGeom prst="rightArrow">
              <a:avLst/>
            </a:prstGeom>
            <a:gradFill>
              <a:gsLst>
                <a:gs pos="0">
                  <a:srgbClr val="FF00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940360" y="576534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baseline="30000" dirty="0" smtClean="0">
                  <a:solidFill>
                    <a:srgbClr val="0070C0"/>
                  </a:solidFill>
                </a:rPr>
                <a:t>20</a:t>
              </a:r>
              <a:r>
                <a:rPr lang="en-US" b="1" dirty="0" smtClean="0">
                  <a:solidFill>
                    <a:srgbClr val="0070C0"/>
                  </a:solidFill>
                </a:rPr>
                <a:t>Ne</a:t>
              </a:r>
              <a:r>
                <a:rPr lang="en-US" b="1" baseline="30000" dirty="0" smtClean="0">
                  <a:solidFill>
                    <a:srgbClr val="0070C0"/>
                  </a:solidFill>
                </a:rPr>
                <a:t>7+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805377" y="5996123"/>
              <a:ext cx="1137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54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AMeV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sp>
          <p:nvSpPr>
            <p:cNvPr id="69" name="Flèche droite 68"/>
            <p:cNvSpPr/>
            <p:nvPr/>
          </p:nvSpPr>
          <p:spPr>
            <a:xfrm rot="16200000">
              <a:off x="2047098" y="4897122"/>
              <a:ext cx="667060" cy="2164873"/>
            </a:xfrm>
            <a:prstGeom prst="right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1580606" y="4712145"/>
              <a:ext cx="15953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baseline="30000" dirty="0" smtClean="0">
                  <a:solidFill>
                    <a:srgbClr val="0070C0"/>
                  </a:solidFill>
                </a:rPr>
                <a:t>20</a:t>
              </a:r>
              <a:r>
                <a:rPr lang="en-US" b="1" dirty="0" smtClean="0">
                  <a:solidFill>
                    <a:srgbClr val="0070C0"/>
                  </a:solidFill>
                </a:rPr>
                <a:t>Ne</a:t>
              </a:r>
              <a:r>
                <a:rPr lang="en-US" b="1" baseline="30000" dirty="0" smtClean="0">
                  <a:solidFill>
                    <a:srgbClr val="0070C0"/>
                  </a:solidFill>
                </a:rPr>
                <a:t>7+</a:t>
              </a:r>
              <a:endParaRPr lang="fr-FR" dirty="0" smtClean="0"/>
            </a:p>
            <a:p>
              <a:pPr algn="ctr"/>
              <a:r>
                <a:rPr lang="fr-FR" dirty="0" smtClean="0"/>
                <a:t>fragmentation</a:t>
              </a:r>
              <a:endParaRPr lang="fr-FR" dirty="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1878094" y="5282557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Solid Be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932510" y="3713796"/>
              <a:ext cx="9290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baseline="30000" dirty="0" smtClean="0"/>
                <a:t>18</a:t>
              </a:r>
              <a:r>
                <a:rPr lang="en-US" b="1" dirty="0" smtClean="0"/>
                <a:t>Ne</a:t>
              </a:r>
            </a:p>
            <a:p>
              <a:pPr algn="ctr"/>
              <a:r>
                <a:rPr lang="en-US" b="1" dirty="0" smtClean="0"/>
                <a:t>+ others</a:t>
              </a:r>
              <a:endParaRPr lang="fr-F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9664" y="1371600"/>
            <a:ext cx="8194613" cy="609600"/>
          </a:xfrm>
        </p:spPr>
        <p:txBody>
          <a:bodyPr anchor="t"/>
          <a:lstStyle/>
          <a:p>
            <a:pPr eaLnBrk="1" hangingPunct="1">
              <a:lnSpc>
                <a:spcPct val="150000"/>
              </a:lnSpc>
            </a:pPr>
            <a:r>
              <a:rPr lang="fr-FR" altLang="fr-FR" sz="3200" dirty="0" err="1" smtClean="0">
                <a:latin typeface="Calibri" pitchFamily="34" charset="0"/>
              </a:rPr>
              <a:t>Thank</a:t>
            </a:r>
            <a:r>
              <a:rPr lang="fr-FR" altLang="fr-FR" sz="3200" dirty="0" smtClean="0">
                <a:latin typeface="Calibri" pitchFamily="34" charset="0"/>
              </a:rPr>
              <a:t> </a:t>
            </a:r>
            <a:r>
              <a:rPr lang="fr-FR" altLang="fr-FR" sz="3200" dirty="0" err="1" smtClean="0">
                <a:latin typeface="Calibri" pitchFamily="34" charset="0"/>
              </a:rPr>
              <a:t>you</a:t>
            </a:r>
            <a:r>
              <a:rPr lang="fr-FR" altLang="fr-FR" sz="3200" dirty="0" smtClean="0">
                <a:latin typeface="Calibri" pitchFamily="34" charset="0"/>
              </a:rPr>
              <a:t> for </a:t>
            </a:r>
            <a:r>
              <a:rPr lang="fr-FR" altLang="fr-FR" sz="3200" dirty="0" err="1" smtClean="0">
                <a:latin typeface="Calibri" pitchFamily="34" charset="0"/>
              </a:rPr>
              <a:t>your</a:t>
            </a:r>
            <a:r>
              <a:rPr lang="fr-FR" altLang="fr-FR" sz="3200" dirty="0" smtClean="0">
                <a:latin typeface="Calibri" pitchFamily="34" charset="0"/>
              </a:rPr>
              <a:t> attention </a:t>
            </a:r>
            <a:br>
              <a:rPr lang="fr-FR" altLang="fr-FR" sz="3200" dirty="0" smtClean="0">
                <a:latin typeface="Calibri" pitchFamily="34" charset="0"/>
              </a:rPr>
            </a:br>
            <a:r>
              <a:rPr lang="hi-IN" altLang="fr-FR" sz="3200" dirty="0" smtClean="0">
                <a:latin typeface="Calibri" pitchFamily="34" charset="0"/>
              </a:rPr>
              <a:t>धन्यवाद </a:t>
            </a:r>
            <a:r>
              <a:rPr lang="fr-FR" altLang="fr-FR" sz="3200" dirty="0" smtClean="0">
                <a:latin typeface="Calibri" pitchFamily="34" charset="0"/>
              </a:rPr>
              <a:t/>
            </a:r>
            <a:br>
              <a:rPr lang="fr-FR" altLang="fr-FR" sz="3200" dirty="0" smtClean="0">
                <a:latin typeface="Calibri" pitchFamily="34" charset="0"/>
              </a:rPr>
            </a:br>
            <a:r>
              <a:rPr lang="ru-RU" sz="3200" dirty="0" smtClean="0"/>
              <a:t>Спасибо</a:t>
            </a:r>
            <a:endParaRPr lang="fr-FR" altLang="fr-FR" sz="3200" dirty="0" smtClean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2275114" cy="11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2355" cy="149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ata\Sigmaphi\Acculinna2 &amp; Spin rotator - Dubna\Eventuellement pour articles 2015\Photos\Get together and fun\DSC01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8" y="3886200"/>
            <a:ext cx="4085562" cy="27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Data\Sigmaphi\Acculinna2 &amp; Spin rotator - Dubna\Eventuellement pour articles 2015\Photos\Get together and fun\IMG_09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23363" r="16472" b="-1"/>
          <a:stretch/>
        </p:blipFill>
        <p:spPr bwMode="auto">
          <a:xfrm>
            <a:off x="4735285" y="3886201"/>
            <a:ext cx="4103915" cy="27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8355" y="3048000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Back up slides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30528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Zero angle spectrometer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2549259" y="2869490"/>
            <a:ext cx="6297027" cy="3073926"/>
            <a:chOff x="2549259" y="2869490"/>
            <a:chExt cx="6297027" cy="3073926"/>
          </a:xfrm>
        </p:grpSpPr>
        <p:sp>
          <p:nvSpPr>
            <p:cNvPr id="10" name="Triangle isocèle 9"/>
            <p:cNvSpPr/>
            <p:nvPr/>
          </p:nvSpPr>
          <p:spPr>
            <a:xfrm rot="16200000">
              <a:off x="3197384" y="3043980"/>
              <a:ext cx="1242205" cy="2538456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82603" y="2871229"/>
              <a:ext cx="84667" cy="2865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705547" y="4927753"/>
              <a:ext cx="1662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Neutron detector</a:t>
              </a:r>
            </a:p>
            <a:p>
              <a:r>
                <a:rPr lang="fr-FR" sz="1200" dirty="0" err="1" smtClean="0"/>
                <a:t>Stylbene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crystals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scintillator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array</a:t>
              </a:r>
              <a:endParaRPr lang="fr-FR" sz="1200" dirty="0" smtClean="0"/>
            </a:p>
            <a:p>
              <a:r>
                <a:rPr lang="fr-FR" sz="1200" dirty="0" smtClean="0"/>
                <a:t>distance to F5 &gt; 3m</a:t>
              </a:r>
            </a:p>
            <a:p>
              <a:r>
                <a:rPr lang="fr-FR" sz="1200" dirty="0" smtClean="0"/>
                <a:t>TOF </a:t>
              </a:r>
              <a:r>
                <a:rPr lang="fr-FR" sz="1200" dirty="0" err="1" smtClean="0"/>
                <a:t>accuracy</a:t>
              </a:r>
              <a:r>
                <a:rPr lang="fr-FR" sz="1200" dirty="0" smtClean="0"/>
                <a:t> 1%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35003" y="2869490"/>
              <a:ext cx="84667" cy="2865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87403" y="2871762"/>
              <a:ext cx="84667" cy="2865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39803" y="2870023"/>
              <a:ext cx="84667" cy="2865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2" descr="D:\FTP_BOX\Conferences\stilben arra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659" y="2878948"/>
              <a:ext cx="3080627" cy="205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" y="1997131"/>
            <a:ext cx="3732276" cy="405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rganigramme : Ou 17"/>
          <p:cNvSpPr>
            <a:spLocks noChangeAspect="1"/>
          </p:cNvSpPr>
          <p:nvPr/>
        </p:nvSpPr>
        <p:spPr>
          <a:xfrm>
            <a:off x="2427729" y="4232253"/>
            <a:ext cx="160430" cy="160430"/>
          </a:xfrm>
          <a:prstGeom prst="flowChartOr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Processus 18"/>
          <p:cNvSpPr>
            <a:spLocks noChangeAspect="1"/>
          </p:cNvSpPr>
          <p:nvPr/>
        </p:nvSpPr>
        <p:spPr>
          <a:xfrm rot="20940000">
            <a:off x="2780989" y="4043261"/>
            <a:ext cx="656222" cy="555124"/>
          </a:xfrm>
          <a:prstGeom prst="flowChartProcess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2206062" y="2434394"/>
            <a:ext cx="3012146" cy="2273175"/>
            <a:chOff x="5343822" y="2709816"/>
            <a:chExt cx="3012146" cy="2273175"/>
          </a:xfrm>
        </p:grpSpPr>
        <p:sp>
          <p:nvSpPr>
            <p:cNvPr id="21" name="ZoneTexte 20"/>
            <p:cNvSpPr txBox="1"/>
            <p:nvPr/>
          </p:nvSpPr>
          <p:spPr>
            <a:xfrm>
              <a:off x="6744693" y="2709816"/>
              <a:ext cx="161127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00B050"/>
                  </a:solidFill>
                </a:rPr>
                <a:t>Protons</a:t>
              </a:r>
            </a:p>
            <a:p>
              <a:r>
                <a:rPr lang="fr-FR" sz="1400" dirty="0" smtClean="0">
                  <a:solidFill>
                    <a:srgbClr val="00B050"/>
                  </a:solidFill>
                </a:rPr>
                <a:t>B</a:t>
              </a:r>
              <a:r>
                <a:rPr lang="fr-FR" sz="1400" dirty="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r</a:t>
              </a:r>
              <a:r>
                <a:rPr lang="fr-FR" sz="1400" dirty="0" smtClean="0">
                  <a:solidFill>
                    <a:srgbClr val="00B050"/>
                  </a:solidFill>
                </a:rPr>
                <a:t> = 0.4 ~ 1.0 Tm</a:t>
              </a:r>
            </a:p>
            <a:p>
              <a:r>
                <a:rPr lang="fr-FR" sz="1400" dirty="0" err="1" smtClean="0">
                  <a:solidFill>
                    <a:srgbClr val="00B050"/>
                  </a:solidFill>
                </a:rPr>
                <a:t>Cone</a:t>
              </a:r>
              <a:r>
                <a:rPr lang="fr-FR" sz="1400" dirty="0" smtClean="0">
                  <a:solidFill>
                    <a:srgbClr val="00B050"/>
                  </a:solidFill>
                </a:rPr>
                <a:t> 0 ~ 14°</a:t>
              </a:r>
            </a:p>
          </p:txBody>
        </p:sp>
        <p:cxnSp>
          <p:nvCxnSpPr>
            <p:cNvPr id="22" name="Connecteur droit 21"/>
            <p:cNvCxnSpPr/>
            <p:nvPr/>
          </p:nvCxnSpPr>
          <p:spPr>
            <a:xfrm flipV="1">
              <a:off x="5639247" y="4454803"/>
              <a:ext cx="580231" cy="13493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6451481" y="3649146"/>
              <a:ext cx="535555" cy="67571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orme libre 23"/>
            <p:cNvSpPr/>
            <p:nvPr/>
          </p:nvSpPr>
          <p:spPr>
            <a:xfrm rot="21480000">
              <a:off x="6210747" y="4323040"/>
              <a:ext cx="252412" cy="128587"/>
            </a:xfrm>
            <a:custGeom>
              <a:avLst/>
              <a:gdLst>
                <a:gd name="connsiteX0" fmla="*/ 0 w 252412"/>
                <a:gd name="connsiteY0" fmla="*/ 128587 h 128587"/>
                <a:gd name="connsiteX1" fmla="*/ 80962 w 252412"/>
                <a:gd name="connsiteY1" fmla="*/ 107156 h 128587"/>
                <a:gd name="connsiteX2" fmla="*/ 154781 w 252412"/>
                <a:gd name="connsiteY2" fmla="*/ 76200 h 128587"/>
                <a:gd name="connsiteX3" fmla="*/ 214312 w 252412"/>
                <a:gd name="connsiteY3" fmla="*/ 30956 h 128587"/>
                <a:gd name="connsiteX4" fmla="*/ 252412 w 252412"/>
                <a:gd name="connsiteY4" fmla="*/ 0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12" h="128587">
                  <a:moveTo>
                    <a:pt x="0" y="128587"/>
                  </a:moveTo>
                  <a:cubicBezTo>
                    <a:pt x="27582" y="122237"/>
                    <a:pt x="55165" y="115887"/>
                    <a:pt x="80962" y="107156"/>
                  </a:cubicBezTo>
                  <a:cubicBezTo>
                    <a:pt x="106759" y="98425"/>
                    <a:pt x="132556" y="88900"/>
                    <a:pt x="154781" y="76200"/>
                  </a:cubicBezTo>
                  <a:cubicBezTo>
                    <a:pt x="177006" y="63500"/>
                    <a:pt x="198040" y="43656"/>
                    <a:pt x="214312" y="30956"/>
                  </a:cubicBezTo>
                  <a:cubicBezTo>
                    <a:pt x="230584" y="18256"/>
                    <a:pt x="241498" y="9128"/>
                    <a:pt x="252412" y="0"/>
                  </a:cubicBezTo>
                </a:path>
              </a:pathLst>
            </a:cu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24"/>
            <p:cNvCxnSpPr/>
            <p:nvPr/>
          </p:nvCxnSpPr>
          <p:spPr>
            <a:xfrm flipH="1" flipV="1">
              <a:off x="5634501" y="4588155"/>
              <a:ext cx="580231" cy="13493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6542762" y="3932987"/>
              <a:ext cx="1065731" cy="731594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orme libre 26"/>
            <p:cNvSpPr/>
            <p:nvPr/>
          </p:nvSpPr>
          <p:spPr>
            <a:xfrm>
              <a:off x="6208366" y="4665940"/>
              <a:ext cx="340518" cy="57226"/>
            </a:xfrm>
            <a:custGeom>
              <a:avLst/>
              <a:gdLst>
                <a:gd name="connsiteX0" fmla="*/ 0 w 340518"/>
                <a:gd name="connsiteY0" fmla="*/ 52388 h 57226"/>
                <a:gd name="connsiteX1" fmla="*/ 88106 w 340518"/>
                <a:gd name="connsiteY1" fmla="*/ 57150 h 57226"/>
                <a:gd name="connsiteX2" fmla="*/ 138112 w 340518"/>
                <a:gd name="connsiteY2" fmla="*/ 54769 h 57226"/>
                <a:gd name="connsiteX3" fmla="*/ 195262 w 340518"/>
                <a:gd name="connsiteY3" fmla="*/ 47625 h 57226"/>
                <a:gd name="connsiteX4" fmla="*/ 250031 w 340518"/>
                <a:gd name="connsiteY4" fmla="*/ 33338 h 57226"/>
                <a:gd name="connsiteX5" fmla="*/ 297656 w 340518"/>
                <a:gd name="connsiteY5" fmla="*/ 14288 h 57226"/>
                <a:gd name="connsiteX6" fmla="*/ 340518 w 340518"/>
                <a:gd name="connsiteY6" fmla="*/ 0 h 5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518" h="57226">
                  <a:moveTo>
                    <a:pt x="0" y="52388"/>
                  </a:moveTo>
                  <a:cubicBezTo>
                    <a:pt x="32543" y="54570"/>
                    <a:pt x="65087" y="56753"/>
                    <a:pt x="88106" y="57150"/>
                  </a:cubicBezTo>
                  <a:cubicBezTo>
                    <a:pt x="111125" y="57547"/>
                    <a:pt x="120253" y="56356"/>
                    <a:pt x="138112" y="54769"/>
                  </a:cubicBezTo>
                  <a:cubicBezTo>
                    <a:pt x="155971" y="53182"/>
                    <a:pt x="176609" y="51197"/>
                    <a:pt x="195262" y="47625"/>
                  </a:cubicBezTo>
                  <a:cubicBezTo>
                    <a:pt x="213915" y="44053"/>
                    <a:pt x="232965" y="38894"/>
                    <a:pt x="250031" y="33338"/>
                  </a:cubicBezTo>
                  <a:cubicBezTo>
                    <a:pt x="267097" y="27782"/>
                    <a:pt x="282575" y="19844"/>
                    <a:pt x="297656" y="14288"/>
                  </a:cubicBezTo>
                  <a:cubicBezTo>
                    <a:pt x="312737" y="8732"/>
                    <a:pt x="326627" y="4366"/>
                    <a:pt x="340518" y="0"/>
                  </a:cubicBezTo>
                </a:path>
              </a:pathLst>
            </a:cu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048045" y="3736233"/>
              <a:ext cx="6751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00B050"/>
                  </a:solidFill>
                </a:rPr>
                <a:t>B</a:t>
              </a:r>
              <a:r>
                <a:rPr lang="fr-FR" sz="1200" dirty="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r</a:t>
              </a:r>
              <a:r>
                <a:rPr lang="fr-FR" sz="1200" dirty="0" smtClean="0">
                  <a:solidFill>
                    <a:srgbClr val="00B050"/>
                  </a:solidFill>
                </a:rPr>
                <a:t>=0.4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720259" y="3433980"/>
              <a:ext cx="6751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00B050"/>
                  </a:solidFill>
                </a:rPr>
                <a:t>B</a:t>
              </a:r>
              <a:r>
                <a:rPr lang="fr-FR" sz="1200" dirty="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r</a:t>
              </a:r>
              <a:r>
                <a:rPr lang="fr-FR" sz="1200" dirty="0" smtClean="0">
                  <a:solidFill>
                    <a:srgbClr val="00B050"/>
                  </a:solidFill>
                </a:rPr>
                <a:t>=1.0</a:t>
              </a: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5737444" y="4277019"/>
              <a:ext cx="102606" cy="26255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5741961" y="4631627"/>
              <a:ext cx="102606" cy="26255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5343822" y="4705992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00B050"/>
                  </a:solidFill>
                </a:rPr>
                <a:t>±14°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2502501" y="3466639"/>
            <a:ext cx="2636849" cy="3026929"/>
            <a:chOff x="5903447" y="1614586"/>
            <a:chExt cx="2636849" cy="3026929"/>
          </a:xfrm>
        </p:grpSpPr>
        <p:sp>
          <p:nvSpPr>
            <p:cNvPr id="34" name="ZoneTexte 33"/>
            <p:cNvSpPr txBox="1"/>
            <p:nvPr/>
          </p:nvSpPr>
          <p:spPr>
            <a:xfrm>
              <a:off x="6584311" y="3902851"/>
              <a:ext cx="195598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</a:rPr>
                <a:t>Heavy </a:t>
              </a:r>
              <a:r>
                <a:rPr lang="fr-FR" sz="1400" dirty="0" err="1" smtClean="0">
                  <a:solidFill>
                    <a:srgbClr val="FF0000"/>
                  </a:solidFill>
                </a:rPr>
                <a:t>decay</a:t>
              </a:r>
              <a:r>
                <a:rPr lang="fr-FR" sz="1400" dirty="0" smtClean="0">
                  <a:solidFill>
                    <a:srgbClr val="FF0000"/>
                  </a:solidFill>
                </a:rPr>
                <a:t> </a:t>
              </a:r>
              <a:r>
                <a:rPr lang="fr-FR" sz="1400" dirty="0" err="1" smtClean="0">
                  <a:solidFill>
                    <a:srgbClr val="FF0000"/>
                  </a:solidFill>
                </a:rPr>
                <a:t>products</a:t>
              </a:r>
              <a:endParaRPr lang="fr-FR" sz="1400" dirty="0" smtClean="0">
                <a:solidFill>
                  <a:srgbClr val="FF0000"/>
                </a:solidFill>
              </a:endParaRPr>
            </a:p>
            <a:p>
              <a:r>
                <a:rPr lang="fr-FR" sz="1400" dirty="0" smtClean="0">
                  <a:solidFill>
                    <a:srgbClr val="FF0000"/>
                  </a:solidFill>
                </a:rPr>
                <a:t>B</a:t>
              </a:r>
              <a:r>
                <a:rPr lang="fr-FR" sz="14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r</a:t>
              </a:r>
              <a:r>
                <a:rPr lang="fr-FR" sz="1400" dirty="0" smtClean="0">
                  <a:solidFill>
                    <a:srgbClr val="FF0000"/>
                  </a:solidFill>
                </a:rPr>
                <a:t> = 1.1 ~ 1.7 Tm</a:t>
              </a:r>
            </a:p>
            <a:p>
              <a:r>
                <a:rPr lang="fr-FR" sz="1400" dirty="0" err="1" smtClean="0">
                  <a:solidFill>
                    <a:srgbClr val="FF0000"/>
                  </a:solidFill>
                </a:rPr>
                <a:t>Cone</a:t>
              </a:r>
              <a:r>
                <a:rPr lang="fr-FR" sz="1400" dirty="0" smtClean="0">
                  <a:solidFill>
                    <a:srgbClr val="FF0000"/>
                  </a:solidFill>
                </a:rPr>
                <a:t> 0 ~ 6°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5903447" y="2403424"/>
              <a:ext cx="688308" cy="59974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5912641" y="2460652"/>
              <a:ext cx="648417" cy="59974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6772807" y="1848077"/>
              <a:ext cx="1306465" cy="5170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orme libre 37"/>
            <p:cNvSpPr/>
            <p:nvPr/>
          </p:nvSpPr>
          <p:spPr>
            <a:xfrm>
              <a:off x="6587768" y="2361251"/>
              <a:ext cx="194063" cy="42760"/>
            </a:xfrm>
            <a:custGeom>
              <a:avLst/>
              <a:gdLst>
                <a:gd name="connsiteX0" fmla="*/ 0 w 194063"/>
                <a:gd name="connsiteY0" fmla="*/ 42760 h 42760"/>
                <a:gd name="connsiteX1" fmla="*/ 88808 w 194063"/>
                <a:gd name="connsiteY1" fmla="*/ 29603 h 42760"/>
                <a:gd name="connsiteX2" fmla="*/ 131568 w 194063"/>
                <a:gd name="connsiteY2" fmla="*/ 19735 h 42760"/>
                <a:gd name="connsiteX3" fmla="*/ 167749 w 194063"/>
                <a:gd name="connsiteY3" fmla="*/ 6578 h 42760"/>
                <a:gd name="connsiteX4" fmla="*/ 194063 w 194063"/>
                <a:gd name="connsiteY4" fmla="*/ 0 h 4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063" h="42760">
                  <a:moveTo>
                    <a:pt x="0" y="42760"/>
                  </a:moveTo>
                  <a:lnTo>
                    <a:pt x="88808" y="29603"/>
                  </a:lnTo>
                  <a:cubicBezTo>
                    <a:pt x="110736" y="25765"/>
                    <a:pt x="118411" y="23572"/>
                    <a:pt x="131568" y="19735"/>
                  </a:cubicBezTo>
                  <a:cubicBezTo>
                    <a:pt x="144725" y="15898"/>
                    <a:pt x="157333" y="9867"/>
                    <a:pt x="167749" y="6578"/>
                  </a:cubicBezTo>
                  <a:cubicBezTo>
                    <a:pt x="178165" y="3289"/>
                    <a:pt x="186114" y="1644"/>
                    <a:pt x="194063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9" name="Connecteur droit 38"/>
            <p:cNvCxnSpPr/>
            <p:nvPr/>
          </p:nvCxnSpPr>
          <p:spPr>
            <a:xfrm flipV="1">
              <a:off x="6807324" y="2128116"/>
              <a:ext cx="1390582" cy="36004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orme libre 39"/>
            <p:cNvSpPr/>
            <p:nvPr/>
          </p:nvSpPr>
          <p:spPr>
            <a:xfrm>
              <a:off x="6555116" y="2488228"/>
              <a:ext cx="257175" cy="29033"/>
            </a:xfrm>
            <a:custGeom>
              <a:avLst/>
              <a:gdLst>
                <a:gd name="connsiteX0" fmla="*/ 0 w 257175"/>
                <a:gd name="connsiteY0" fmla="*/ 28575 h 29033"/>
                <a:gd name="connsiteX1" fmla="*/ 85725 w 257175"/>
                <a:gd name="connsiteY1" fmla="*/ 28575 h 29033"/>
                <a:gd name="connsiteX2" fmla="*/ 135731 w 257175"/>
                <a:gd name="connsiteY2" fmla="*/ 23813 h 29033"/>
                <a:gd name="connsiteX3" fmla="*/ 183356 w 257175"/>
                <a:gd name="connsiteY3" fmla="*/ 16669 h 29033"/>
                <a:gd name="connsiteX4" fmla="*/ 228600 w 257175"/>
                <a:gd name="connsiteY4" fmla="*/ 4763 h 29033"/>
                <a:gd name="connsiteX5" fmla="*/ 257175 w 257175"/>
                <a:gd name="connsiteY5" fmla="*/ 0 h 2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29033">
                  <a:moveTo>
                    <a:pt x="0" y="28575"/>
                  </a:moveTo>
                  <a:cubicBezTo>
                    <a:pt x="31551" y="28972"/>
                    <a:pt x="63103" y="29369"/>
                    <a:pt x="85725" y="28575"/>
                  </a:cubicBezTo>
                  <a:cubicBezTo>
                    <a:pt x="108347" y="27781"/>
                    <a:pt x="119459" y="25797"/>
                    <a:pt x="135731" y="23813"/>
                  </a:cubicBezTo>
                  <a:cubicBezTo>
                    <a:pt x="152003" y="21829"/>
                    <a:pt x="167878" y="19844"/>
                    <a:pt x="183356" y="16669"/>
                  </a:cubicBezTo>
                  <a:cubicBezTo>
                    <a:pt x="198834" y="13494"/>
                    <a:pt x="216297" y="7541"/>
                    <a:pt x="228600" y="4763"/>
                  </a:cubicBezTo>
                  <a:cubicBezTo>
                    <a:pt x="240903" y="1985"/>
                    <a:pt x="249039" y="992"/>
                    <a:pt x="257175" y="0"/>
                  </a:cubicBezTo>
                </a:path>
              </a:pathLst>
            </a:cu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7855192" y="1614586"/>
              <a:ext cx="6751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3300"/>
                  </a:solidFill>
                </a:rPr>
                <a:t>B</a:t>
              </a:r>
              <a:r>
                <a:rPr lang="fr-FR" sz="1200" dirty="0" smtClean="0">
                  <a:solidFill>
                    <a:srgbClr val="FF3300"/>
                  </a:solidFill>
                  <a:latin typeface="Symbol" panose="05050102010706020507" pitchFamily="18" charset="2"/>
                </a:rPr>
                <a:t>r</a:t>
              </a:r>
              <a:r>
                <a:rPr lang="fr-FR" sz="1200" dirty="0" smtClean="0">
                  <a:solidFill>
                    <a:srgbClr val="FF3300"/>
                  </a:solidFill>
                </a:rPr>
                <a:t>=1.1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7775895" y="2156258"/>
              <a:ext cx="6751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3300"/>
                  </a:solidFill>
                </a:rPr>
                <a:t>B</a:t>
              </a:r>
              <a:r>
                <a:rPr lang="fr-FR" sz="1200" dirty="0" smtClean="0">
                  <a:solidFill>
                    <a:srgbClr val="FF3300"/>
                  </a:solidFill>
                  <a:latin typeface="Symbol" panose="05050102010706020507" pitchFamily="18" charset="2"/>
                </a:rPr>
                <a:t>r</a:t>
              </a:r>
              <a:r>
                <a:rPr lang="fr-FR" sz="1200" dirty="0" smtClean="0">
                  <a:solidFill>
                    <a:srgbClr val="FF3300"/>
                  </a:solidFill>
                </a:rPr>
                <a:t>=1.7</a:t>
              </a:r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>
              <a:off x="6252771" y="2163218"/>
              <a:ext cx="102606" cy="262550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flipV="1">
              <a:off x="6257288" y="2500072"/>
              <a:ext cx="102606" cy="262550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6241864" y="2602389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3300"/>
                  </a:solidFill>
                </a:rPr>
                <a:t>±6°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1928553" y="1442954"/>
            <a:ext cx="3275213" cy="3118294"/>
            <a:chOff x="1928553" y="1442954"/>
            <a:chExt cx="3275213" cy="3118294"/>
          </a:xfrm>
        </p:grpSpPr>
        <p:sp>
          <p:nvSpPr>
            <p:cNvPr id="47" name="Rectangle 46"/>
            <p:cNvSpPr/>
            <p:nvPr/>
          </p:nvSpPr>
          <p:spPr>
            <a:xfrm rot="21000000" flipH="1">
              <a:off x="3555991" y="3534823"/>
              <a:ext cx="45719" cy="8866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3270547" y="1449678"/>
              <a:ext cx="1933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</a:rPr>
                <a:t>Position sensitive </a:t>
              </a:r>
              <a:r>
                <a:rPr lang="en-US" sz="1200" dirty="0" err="1" smtClean="0">
                  <a:solidFill>
                    <a:schemeClr val="accent6">
                      <a:lumMod val="75000"/>
                    </a:schemeClr>
                  </a:solidFill>
                </a:rPr>
                <a:t>hodoscope</a:t>
              </a:r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</a:rPr>
                <a:t> (multi-wire 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proportional </a:t>
              </a:r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</a:rPr>
                <a:t>chambers)</a:t>
              </a:r>
              <a:endParaRPr lang="fr-FR" sz="1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2367848" y="2089285"/>
              <a:ext cx="9812" cy="1912312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flipH="1">
              <a:off x="3527048" y="2115403"/>
              <a:ext cx="21373" cy="115303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1928553" y="1442954"/>
              <a:ext cx="1384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Si DE-E annular</a:t>
              </a:r>
            </a:p>
            <a:p>
              <a:r>
                <a:rPr lang="en-US" sz="1200" dirty="0" smtClean="0"/>
                <a:t>telescopes near the target</a:t>
              </a:r>
              <a:endParaRPr lang="fr-FR" sz="1200" dirty="0" smtClean="0"/>
            </a:p>
          </p:txBody>
        </p:sp>
        <p:grpSp>
          <p:nvGrpSpPr>
            <p:cNvPr id="52" name="Группа 10"/>
            <p:cNvGrpSpPr/>
            <p:nvPr/>
          </p:nvGrpSpPr>
          <p:grpSpPr>
            <a:xfrm>
              <a:off x="2347351" y="4049608"/>
              <a:ext cx="72008" cy="511640"/>
              <a:chOff x="1187624" y="5432075"/>
              <a:chExt cx="72008" cy="511640"/>
            </a:xfrm>
          </p:grpSpPr>
          <p:sp>
            <p:nvSpPr>
              <p:cNvPr id="54" name="Прямоугольник 9"/>
              <p:cNvSpPr/>
              <p:nvPr/>
            </p:nvSpPr>
            <p:spPr>
              <a:xfrm>
                <a:off x="1187624" y="5768016"/>
                <a:ext cx="72008" cy="175699"/>
              </a:xfrm>
              <a:prstGeom prst="rect">
                <a:avLst/>
              </a:prstGeom>
              <a:solidFill>
                <a:srgbClr val="16F621"/>
              </a:solidFill>
              <a:ln>
                <a:solidFill>
                  <a:srgbClr val="16F6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71"/>
              <p:cNvSpPr/>
              <p:nvPr/>
            </p:nvSpPr>
            <p:spPr>
              <a:xfrm>
                <a:off x="1187624" y="5432075"/>
                <a:ext cx="72008" cy="175699"/>
              </a:xfrm>
              <a:prstGeom prst="rect">
                <a:avLst/>
              </a:prstGeom>
              <a:solidFill>
                <a:srgbClr val="16F621"/>
              </a:solidFill>
              <a:ln>
                <a:solidFill>
                  <a:srgbClr val="16F6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72"/>
              <p:cNvSpPr/>
              <p:nvPr/>
            </p:nvSpPr>
            <p:spPr>
              <a:xfrm>
                <a:off x="1187624" y="5631154"/>
                <a:ext cx="72008" cy="1368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6F6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Rectangle 7"/>
            <p:cNvSpPr/>
            <p:nvPr/>
          </p:nvSpPr>
          <p:spPr>
            <a:xfrm rot="21000000" flipH="1">
              <a:off x="3652636" y="3381860"/>
              <a:ext cx="91605" cy="107810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081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Zero angle spectrometer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" y="1997131"/>
            <a:ext cx="3732276" cy="405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/>
          <a:stretch/>
        </p:blipFill>
        <p:spPr bwMode="auto">
          <a:xfrm>
            <a:off x="6006251" y="1164817"/>
            <a:ext cx="3068386" cy="258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9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" r="27755" b="23655"/>
          <a:stretch/>
        </p:blipFill>
        <p:spPr bwMode="auto">
          <a:xfrm flipH="1">
            <a:off x="2895146" y="1233057"/>
            <a:ext cx="2313244" cy="173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r="17149"/>
          <a:stretch/>
        </p:blipFill>
        <p:spPr bwMode="auto">
          <a:xfrm>
            <a:off x="5209312" y="1309058"/>
            <a:ext cx="692728" cy="16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19" y="3964986"/>
            <a:ext cx="4097482" cy="255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4171807" y="3814046"/>
            <a:ext cx="1911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Yoke 12.2 tons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Coils 3 tons</a:t>
            </a:r>
          </a:p>
        </p:txBody>
      </p:sp>
      <p:cxnSp>
        <p:nvCxnSpPr>
          <p:cNvPr id="63" name="Connecteur droit avec flèche 62"/>
          <p:cNvCxnSpPr/>
          <p:nvPr/>
        </p:nvCxnSpPr>
        <p:spPr>
          <a:xfrm flipV="1">
            <a:off x="5036445" y="3933975"/>
            <a:ext cx="2840304" cy="598812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 rot="20764909">
            <a:off x="5304544" y="413468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3300"/>
                </a:solidFill>
              </a:rPr>
              <a:t>3.3m</a:t>
            </a:r>
            <a:endParaRPr lang="fr-FR" sz="1400" dirty="0">
              <a:solidFill>
                <a:srgbClr val="FF3300"/>
              </a:solidFill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>
            <a:off x="4591383" y="4654166"/>
            <a:ext cx="113288" cy="1755972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 rot="15979019">
            <a:off x="4167090" y="474833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3300"/>
                </a:solidFill>
              </a:rPr>
              <a:t>1.6m</a:t>
            </a:r>
            <a:endParaRPr lang="fr-FR" sz="1400" dirty="0">
              <a:solidFill>
                <a:srgbClr val="FF3300"/>
              </a:solidFill>
            </a:endParaRPr>
          </a:p>
        </p:txBody>
      </p:sp>
      <p:cxnSp>
        <p:nvCxnSpPr>
          <p:cNvPr id="67" name="Connecteur droit avec flèche 66"/>
          <p:cNvCxnSpPr/>
          <p:nvPr/>
        </p:nvCxnSpPr>
        <p:spPr>
          <a:xfrm>
            <a:off x="8087142" y="3982527"/>
            <a:ext cx="234669" cy="121381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 rot="1920871">
            <a:off x="7977091" y="376784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3300"/>
                </a:solidFill>
              </a:rPr>
              <a:t>0.3m</a:t>
            </a:r>
            <a:endParaRPr lang="fr-FR" sz="1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Costs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69136" y="994954"/>
            <a:ext cx="7276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Costs coincides vey well with </a:t>
            </a:r>
            <a:r>
              <a:rPr lang="en-US" dirty="0"/>
              <a:t>early </a:t>
            </a:r>
            <a:r>
              <a:rPr lang="en-US" dirty="0" smtClean="0"/>
              <a:t>predictions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separator itself  </a:t>
            </a:r>
            <a:r>
              <a:rPr lang="en-US" dirty="0" smtClean="0"/>
              <a:t>(same </a:t>
            </a:r>
            <a:r>
              <a:rPr lang="en-US" dirty="0"/>
              <a:t>cost for RIPS at RIKEN</a:t>
            </a:r>
            <a:r>
              <a:rPr lang="en-US" dirty="0" smtClean="0"/>
              <a:t>) </a:t>
            </a:r>
            <a:endParaRPr lang="fr-FR" dirty="0"/>
          </a:p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communications  (electricity, water, vacuum</a:t>
            </a:r>
            <a:r>
              <a:rPr lang="en-US" dirty="0" smtClean="0"/>
              <a:t>)</a:t>
            </a:r>
            <a:endParaRPr lang="fr-FR" dirty="0"/>
          </a:p>
          <a:p>
            <a:r>
              <a:rPr lang="en-US" dirty="0"/>
              <a:t>Z</a:t>
            </a:r>
            <a:r>
              <a:rPr lang="en-US" dirty="0" smtClean="0"/>
              <a:t>ero </a:t>
            </a:r>
            <a:r>
              <a:rPr lang="en-US" dirty="0"/>
              <a:t>degree </a:t>
            </a:r>
            <a:r>
              <a:rPr lang="en-US" dirty="0" smtClean="0"/>
              <a:t>spectrometer</a:t>
            </a:r>
          </a:p>
          <a:p>
            <a:endParaRPr lang="en-US" dirty="0" smtClean="0"/>
          </a:p>
          <a:p>
            <a:r>
              <a:rPr lang="en-US" dirty="0" smtClean="0"/>
              <a:t>Civil </a:t>
            </a:r>
            <a:r>
              <a:rPr lang="en-US" dirty="0"/>
              <a:t>constructions (new cabin, production target and radiation </a:t>
            </a:r>
            <a:r>
              <a:rPr lang="en-US" dirty="0" smtClean="0"/>
              <a:t>shell)</a:t>
            </a:r>
          </a:p>
          <a:p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diagnostics </a:t>
            </a:r>
            <a:r>
              <a:rPr lang="en-US" dirty="0" smtClean="0"/>
              <a:t>and </a:t>
            </a:r>
            <a:r>
              <a:rPr lang="en-US" dirty="0"/>
              <a:t>vacuum control (Faraday </a:t>
            </a:r>
            <a:r>
              <a:rPr lang="en-US" dirty="0" smtClean="0"/>
              <a:t>cups</a:t>
            </a:r>
            <a:r>
              <a:rPr lang="en-US" dirty="0"/>
              <a:t>, slits, </a:t>
            </a:r>
            <a:r>
              <a:rPr lang="en-US" dirty="0" err="1"/>
              <a:t>profilometers</a:t>
            </a:r>
            <a:r>
              <a:rPr lang="en-US" dirty="0"/>
              <a:t>, </a:t>
            </a:r>
            <a:r>
              <a:rPr lang="en-US" dirty="0" err="1"/>
              <a:t>tof</a:t>
            </a:r>
            <a:r>
              <a:rPr lang="en-US" dirty="0"/>
              <a:t>-detectors, valves </a:t>
            </a:r>
            <a:r>
              <a:rPr lang="en-US" dirty="0" err="1"/>
              <a:t>etc</a:t>
            </a:r>
            <a:r>
              <a:rPr lang="en-US" dirty="0"/>
              <a:t>) </a:t>
            </a:r>
            <a:endParaRPr lang="fr-FR" dirty="0"/>
          </a:p>
          <a:p>
            <a:r>
              <a:rPr lang="en-US" dirty="0" smtClean="0"/>
              <a:t>RF </a:t>
            </a:r>
            <a:r>
              <a:rPr lang="en-US" dirty="0"/>
              <a:t>kicker (in the plan for the next 7 years</a:t>
            </a:r>
            <a:r>
              <a:rPr lang="en-US" dirty="0" smtClean="0"/>
              <a:t>)</a:t>
            </a:r>
            <a:endParaRPr lang="fr-FR" dirty="0"/>
          </a:p>
          <a:p>
            <a:r>
              <a:rPr lang="en-US" dirty="0" smtClean="0"/>
              <a:t>New </a:t>
            </a:r>
            <a:r>
              <a:rPr lang="en-US" dirty="0"/>
              <a:t>tritium target (gas-vacuum system, safety </a:t>
            </a:r>
            <a:r>
              <a:rPr lang="en-US" dirty="0" smtClean="0"/>
              <a:t>surroundings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Total for ALL planned equipment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79532" y="990600"/>
            <a:ext cx="8795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In M$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5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0.1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0.3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0.25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0.15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1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7.8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663" y="4723667"/>
            <a:ext cx="9130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Relatively </a:t>
            </a:r>
            <a:r>
              <a:rPr lang="en-US" dirty="0"/>
              <a:t>low cost of our setup is explained by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existing </a:t>
            </a:r>
            <a:r>
              <a:rPr lang="en-US" dirty="0"/>
              <a:t>infrastructure (cyclotron, experimental hall, communications </a:t>
            </a:r>
            <a:r>
              <a:rPr lang="en-US" dirty="0" err="1"/>
              <a:t>etc</a:t>
            </a:r>
            <a:r>
              <a:rPr lang="en-US" dirty="0"/>
              <a:t>);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simple and cost effective design </a:t>
            </a:r>
            <a:r>
              <a:rPr lang="en-US" dirty="0"/>
              <a:t>(no SC elements, no high </a:t>
            </a:r>
            <a:r>
              <a:rPr lang="en-US" dirty="0" smtClean="0"/>
              <a:t>tech, optimized 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pigmy </a:t>
            </a:r>
            <a:r>
              <a:rPr lang="en-US" dirty="0" smtClean="0"/>
              <a:t>compared to </a:t>
            </a:r>
            <a:r>
              <a:rPr lang="en-US" dirty="0"/>
              <a:t>FAIR (~1200 </a:t>
            </a:r>
            <a:r>
              <a:rPr lang="en-US" dirty="0" smtClean="0"/>
              <a:t>M€), </a:t>
            </a:r>
            <a:r>
              <a:rPr lang="en-US" dirty="0"/>
              <a:t>FRIB (450 M$), </a:t>
            </a:r>
            <a:r>
              <a:rPr lang="en-US" dirty="0" err="1" smtClean="0"/>
              <a:t>BigRIPS</a:t>
            </a:r>
            <a:r>
              <a:rPr lang="en-US" dirty="0" smtClean="0"/>
              <a:t> or SPIRAL2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1843" y="1826892"/>
            <a:ext cx="1124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Known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198241" y="3198495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/>
              <a:t>Estim’d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869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References</a:t>
            </a:r>
            <a:br>
              <a:rPr lang="en-US" altLang="fr-FR" sz="3200" dirty="0" smtClean="0"/>
            </a:br>
            <a:r>
              <a:rPr lang="en-US" altLang="fr-FR" sz="3200" dirty="0" smtClean="0"/>
              <a:t/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-65690" y="1523993"/>
            <a:ext cx="462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Acculinna</a:t>
            </a:r>
            <a:r>
              <a:rPr lang="fr-FR" dirty="0" smtClean="0"/>
              <a:t> </a:t>
            </a:r>
            <a:r>
              <a:rPr lang="fr-FR" dirty="0" err="1" smtClean="0"/>
              <a:t>webpage</a:t>
            </a:r>
            <a:r>
              <a:rPr lang="fr-FR" dirty="0" smtClean="0"/>
              <a:t> + </a:t>
            </a:r>
            <a:r>
              <a:rPr lang="fr-FR" dirty="0" err="1" smtClean="0"/>
              <a:t>list</a:t>
            </a:r>
            <a:r>
              <a:rPr lang="fr-FR" dirty="0" smtClean="0"/>
              <a:t> of publications</a:t>
            </a:r>
            <a:endParaRPr lang="fr-FR" dirty="0"/>
          </a:p>
          <a:p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</a:t>
            </a:r>
            <a:r>
              <a:rPr lang="fr-FR" dirty="0" smtClean="0">
                <a:hlinkClick r:id="rId4"/>
              </a:rPr>
              <a:t>aculina.jinr.ru/acc-2.php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-76200" y="2259718"/>
            <a:ext cx="660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 </a:t>
            </a:r>
            <a:r>
              <a:rPr lang="fr-FR" dirty="0" err="1" smtClean="0"/>
              <a:t>extended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of the Acculinna2 configuration </a:t>
            </a:r>
            <a:r>
              <a:rPr lang="fr-FR" dirty="0" err="1" smtClean="0"/>
              <a:t>with</a:t>
            </a:r>
            <a:r>
              <a:rPr lang="fr-FR" dirty="0" smtClean="0"/>
              <a:t> LISE++</a:t>
            </a:r>
          </a:p>
          <a:p>
            <a:r>
              <a:rPr lang="fr-FR" dirty="0" smtClean="0">
                <a:hlinkClick r:id="rId5"/>
              </a:rPr>
              <a:t>http</a:t>
            </a:r>
            <a:r>
              <a:rPr lang="fr-FR" dirty="0">
                <a:hlinkClick r:id="rId5"/>
              </a:rPr>
              <a:t>://</a:t>
            </a:r>
            <a:r>
              <a:rPr lang="fr-FR" dirty="0" smtClean="0">
                <a:hlinkClick r:id="rId5"/>
              </a:rPr>
              <a:t>lise.nscl.msu.edu/9_4/acculinna2/9_4_acculinna2.pdf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-70942" y="3021719"/>
            <a:ext cx="9149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 program for the radioactive beams of the ACCULINNA-2 separator</a:t>
            </a:r>
          </a:p>
          <a:p>
            <a:r>
              <a:rPr lang="fr-FR" dirty="0">
                <a:hlinkClick r:id="rId6"/>
              </a:rPr>
              <a:t>http://</a:t>
            </a:r>
            <a:r>
              <a:rPr lang="fr-FR" dirty="0" smtClean="0">
                <a:hlinkClick r:id="rId6"/>
              </a:rPr>
              <a:t>aculina.jinr.ru/pdf/Research%20Program%20for%20the%20Radioactive%20Beams%20of%20the%20ACCULINNA-2%20Separator.pdf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-65714" y="4172628"/>
            <a:ext cx="9328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status of new fragment separator ACCULINNA-2 project and </a:t>
            </a:r>
            <a:r>
              <a:rPr lang="en-US" dirty="0" smtClean="0"/>
              <a:t>the first </a:t>
            </a:r>
            <a:r>
              <a:rPr lang="en-US" dirty="0"/>
              <a:t>day </a:t>
            </a:r>
            <a:r>
              <a:rPr lang="en-US" dirty="0" smtClean="0"/>
              <a:t>experiments</a:t>
            </a:r>
          </a:p>
          <a:p>
            <a:r>
              <a:rPr lang="fr-FR" dirty="0" smtClean="0">
                <a:hlinkClick r:id="rId7"/>
              </a:rPr>
              <a:t>http</a:t>
            </a:r>
            <a:r>
              <a:rPr lang="fr-FR" dirty="0">
                <a:hlinkClick r:id="rId7"/>
              </a:rPr>
              <a:t>://</a:t>
            </a:r>
            <a:r>
              <a:rPr lang="fr-FR" dirty="0" smtClean="0">
                <a:hlinkClick r:id="rId7"/>
              </a:rPr>
              <a:t>aculina.jinr.ru/pdf/epjconf_inpc2013_11021.pdf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646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Acculinna-2 in perspective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 bwMode="auto">
          <a:xfrm>
            <a:off x="395128" y="1297015"/>
            <a:ext cx="8159356" cy="489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rganigramme : Processus 9"/>
          <p:cNvSpPr/>
          <p:nvPr/>
        </p:nvSpPr>
        <p:spPr>
          <a:xfrm>
            <a:off x="1679364" y="4977609"/>
            <a:ext cx="1497909" cy="321138"/>
          </a:xfrm>
          <a:prstGeom prst="flowChartProcess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7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Layout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1" y="1250053"/>
            <a:ext cx="7840224" cy="533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8177" b="27672"/>
          <a:stretch/>
        </p:blipFill>
        <p:spPr bwMode="auto">
          <a:xfrm>
            <a:off x="3393606" y="2893325"/>
            <a:ext cx="5601225" cy="351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2819400"/>
            <a:ext cx="5791200" cy="609600"/>
          </a:xfrm>
        </p:spPr>
        <p:txBody>
          <a:bodyPr anchor="t"/>
          <a:lstStyle/>
          <a:p>
            <a:pPr eaLnBrk="1" hangingPunct="1"/>
            <a:r>
              <a:rPr lang="fr-FR" altLang="fr-FR" sz="3200" dirty="0" err="1" smtClean="0">
                <a:latin typeface="Calibri" pitchFamily="34" charset="0"/>
              </a:rPr>
              <a:t>From</a:t>
            </a:r>
            <a:r>
              <a:rPr lang="fr-FR" altLang="fr-FR" sz="3200" dirty="0" smtClean="0">
                <a:latin typeface="Calibri" pitchFamily="34" charset="0"/>
              </a:rPr>
              <a:t> </a:t>
            </a:r>
            <a:r>
              <a:rPr lang="fr-FR" altLang="fr-FR" sz="3200" dirty="0" err="1" smtClean="0">
                <a:latin typeface="Calibri" pitchFamily="34" charset="0"/>
              </a:rPr>
              <a:t>contract</a:t>
            </a:r>
            <a:r>
              <a:rPr lang="fr-FR" altLang="fr-FR" sz="3200" dirty="0" smtClean="0">
                <a:latin typeface="Calibri" pitchFamily="34" charset="0"/>
              </a:rPr>
              <a:t> to installation</a:t>
            </a:r>
            <a:br>
              <a:rPr lang="fr-FR" altLang="fr-FR" sz="3200" dirty="0" smtClean="0">
                <a:latin typeface="Calibri" pitchFamily="34" charset="0"/>
              </a:rPr>
            </a:br>
            <a:r>
              <a:rPr lang="fr-FR" altLang="fr-FR" sz="3200" dirty="0" err="1" smtClean="0">
                <a:latin typeface="Calibri" pitchFamily="34" charset="0"/>
              </a:rPr>
              <a:t>October</a:t>
            </a:r>
            <a:r>
              <a:rPr lang="fr-FR" altLang="fr-FR" sz="3200" dirty="0" smtClean="0">
                <a:latin typeface="Calibri" pitchFamily="34" charset="0"/>
              </a:rPr>
              <a:t> 2011 to </a:t>
            </a:r>
            <a:r>
              <a:rPr lang="fr-FR" altLang="fr-FR" sz="3200" dirty="0" err="1" smtClean="0">
                <a:latin typeface="Calibri" pitchFamily="34" charset="0"/>
              </a:rPr>
              <a:t>December</a:t>
            </a:r>
            <a:r>
              <a:rPr lang="fr-FR" altLang="fr-FR" sz="3200" dirty="0" smtClean="0">
                <a:latin typeface="Calibri" pitchFamily="34" charset="0"/>
              </a:rPr>
              <a:t> 2013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Scope of </a:t>
            </a:r>
            <a:r>
              <a:rPr lang="en-US" altLang="fr-FR" sz="3200" dirty="0" err="1" smtClean="0"/>
              <a:t>Sigmaphi’s</a:t>
            </a:r>
            <a:r>
              <a:rPr lang="en-US" altLang="fr-FR" sz="3200" dirty="0" smtClean="0"/>
              <a:t> responsibility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42671" y="1531701"/>
            <a:ext cx="51917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 smtClean="0"/>
              <a:t>Being</a:t>
            </a:r>
            <a:r>
              <a:rPr lang="fr-FR" dirty="0" smtClean="0"/>
              <a:t> in control of </a:t>
            </a:r>
            <a:r>
              <a:rPr lang="fr-FR" dirty="0" err="1" smtClean="0"/>
              <a:t>these</a:t>
            </a:r>
            <a:r>
              <a:rPr lang="fr-FR" dirty="0" smtClean="0"/>
              <a:t> 4 techniques </a:t>
            </a:r>
            <a:r>
              <a:rPr lang="fr-FR" dirty="0" err="1" smtClean="0"/>
              <a:t>gives</a:t>
            </a:r>
            <a:r>
              <a:rPr lang="fr-FR" dirty="0" smtClean="0"/>
              <a:t> full </a:t>
            </a:r>
            <a:r>
              <a:rPr lang="fr-FR" dirty="0" err="1" smtClean="0"/>
              <a:t>freedom</a:t>
            </a:r>
            <a:r>
              <a:rPr lang="fr-FR" dirty="0" smtClean="0"/>
              <a:t> for an </a:t>
            </a:r>
            <a:r>
              <a:rPr lang="fr-FR" b="1" dirty="0" err="1" smtClean="0">
                <a:solidFill>
                  <a:srgbClr val="FF0000"/>
                </a:solidFill>
              </a:rPr>
              <a:t>optimized</a:t>
            </a:r>
            <a:r>
              <a:rPr lang="fr-FR" b="1" dirty="0" smtClean="0">
                <a:solidFill>
                  <a:srgbClr val="FF0000"/>
                </a:solidFill>
              </a:rPr>
              <a:t> design </a:t>
            </a:r>
            <a:r>
              <a:rPr lang="fr-FR" dirty="0" err="1" smtClean="0"/>
              <a:t>leading</a:t>
            </a:r>
            <a:r>
              <a:rPr lang="fr-FR" dirty="0" smtClean="0"/>
              <a:t> to an </a:t>
            </a:r>
            <a:r>
              <a:rPr lang="fr-FR" b="1" dirty="0" err="1" smtClean="0">
                <a:solidFill>
                  <a:srgbClr val="FF0000"/>
                </a:solidFill>
              </a:rPr>
              <a:t>energetically</a:t>
            </a:r>
            <a:r>
              <a:rPr lang="fr-FR" b="1" dirty="0" smtClean="0">
                <a:solidFill>
                  <a:srgbClr val="FF0000"/>
                </a:solidFill>
              </a:rPr>
              <a:t> efficient </a:t>
            </a:r>
            <a:r>
              <a:rPr lang="fr-FR" dirty="0" smtClean="0"/>
              <a:t>and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cost</a:t>
            </a:r>
            <a:r>
              <a:rPr lang="fr-FR" b="1" dirty="0" smtClean="0">
                <a:solidFill>
                  <a:srgbClr val="FF0000"/>
                </a:solidFill>
              </a:rPr>
              <a:t> effective </a:t>
            </a:r>
            <a:r>
              <a:rPr lang="fr-FR" dirty="0" err="1" smtClean="0"/>
              <a:t>facility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01626" y="1341492"/>
            <a:ext cx="2870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fr-FR" sz="2000" dirty="0" err="1" smtClean="0"/>
              <a:t>Optics</a:t>
            </a:r>
            <a:r>
              <a:rPr lang="fr-FR" sz="2000" dirty="0" smtClean="0"/>
              <a:t> check</a:t>
            </a:r>
            <a:endParaRPr lang="en-US" sz="2000" dirty="0"/>
          </a:p>
          <a:p>
            <a:pPr marL="266700" indent="-266700">
              <a:buFont typeface="+mj-lt"/>
              <a:buAutoNum type="arabicPeriod"/>
            </a:pPr>
            <a:r>
              <a:rPr lang="en-US" sz="2000" dirty="0" smtClean="0"/>
              <a:t>All magnets</a:t>
            </a:r>
            <a:endParaRPr lang="en-US" sz="2000" dirty="0"/>
          </a:p>
          <a:p>
            <a:pPr marL="266700" indent="-266700">
              <a:buFont typeface="+mj-lt"/>
              <a:buAutoNum type="arabicPeriod"/>
            </a:pPr>
            <a:r>
              <a:rPr lang="fr-FR" sz="2000" dirty="0" smtClean="0"/>
              <a:t>All power supplies</a:t>
            </a:r>
            <a:endParaRPr lang="fr-FR" sz="2000" dirty="0"/>
          </a:p>
          <a:p>
            <a:pPr marL="266700" indent="-266700">
              <a:buFont typeface="+mj-lt"/>
              <a:buAutoNum type="arabicPeriod"/>
            </a:pPr>
            <a:r>
              <a:rPr lang="en-US" sz="2000" dirty="0" smtClean="0"/>
              <a:t>All vacuum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2000" dirty="0" smtClean="0"/>
              <a:t>Installation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2000" dirty="0" smtClean="0"/>
              <a:t>Alignment</a:t>
            </a:r>
            <a:endParaRPr lang="fr-FR" sz="2000" dirty="0" smtClean="0"/>
          </a:p>
        </p:txBody>
      </p:sp>
      <p:sp>
        <p:nvSpPr>
          <p:cNvPr id="11" name="Accolade fermante 10"/>
          <p:cNvSpPr/>
          <p:nvPr/>
        </p:nvSpPr>
        <p:spPr>
          <a:xfrm>
            <a:off x="2863850" y="1450975"/>
            <a:ext cx="203200" cy="1120775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63527" y="3404951"/>
            <a:ext cx="4851398" cy="2697910"/>
            <a:chOff x="263527" y="3404951"/>
            <a:chExt cx="4851398" cy="2697910"/>
          </a:xfrm>
        </p:grpSpPr>
        <p:sp>
          <p:nvSpPr>
            <p:cNvPr id="13" name="Rectangle 12"/>
            <p:cNvSpPr/>
            <p:nvPr/>
          </p:nvSpPr>
          <p:spPr>
            <a:xfrm>
              <a:off x="263527" y="3856092"/>
              <a:ext cx="48513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fr-FR" sz="2000" dirty="0" err="1" smtClean="0"/>
                <a:t>Shaping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chambers</a:t>
              </a:r>
              <a:r>
                <a:rPr lang="fr-FR" sz="2000" dirty="0" smtClean="0"/>
                <a:t> to </a:t>
              </a:r>
              <a:r>
                <a:rPr lang="fr-FR" sz="2000" dirty="0" err="1" smtClean="0"/>
                <a:t>reduce</a:t>
              </a:r>
              <a:r>
                <a:rPr lang="fr-FR" sz="2000" dirty="0" smtClean="0"/>
                <a:t> bores</a:t>
              </a:r>
              <a:endParaRPr lang="en-US" sz="2000" dirty="0"/>
            </a:p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Trading gradient for length</a:t>
              </a:r>
              <a:endParaRPr lang="en-US" sz="2000" dirty="0"/>
            </a:p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fr-FR" sz="2000" dirty="0" err="1" smtClean="0"/>
                <a:t>Standardizing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magnets</a:t>
              </a:r>
              <a:r>
                <a:rPr lang="fr-FR" sz="2000" dirty="0" smtClean="0"/>
                <a:t> … </a:t>
              </a:r>
              <a:r>
                <a:rPr lang="fr-FR" sz="2000" dirty="0" err="1" smtClean="0"/>
                <a:t>within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limits</a:t>
              </a:r>
              <a:endParaRPr lang="en-US" sz="2000" dirty="0" smtClean="0"/>
            </a:p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Trading current for turns</a:t>
              </a:r>
            </a:p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Trading copper for voltage</a:t>
              </a:r>
            </a:p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Using standard power supplies</a:t>
              </a:r>
            </a:p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…</a:t>
              </a:r>
              <a:endParaRPr lang="fr-FR" sz="2000" dirty="0" smtClean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8221" y="3404951"/>
              <a:ext cx="3472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err="1" smtClean="0">
                  <a:solidFill>
                    <a:srgbClr val="FF0000"/>
                  </a:solidFill>
                </a:rPr>
                <a:t>Optimization</a:t>
              </a:r>
              <a:r>
                <a:rPr lang="fr-FR" sz="2400" dirty="0" smtClean="0">
                  <a:solidFill>
                    <a:srgbClr val="FF0000"/>
                  </a:solidFill>
                </a:rPr>
                <a:t> candidates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664201" y="3443051"/>
            <a:ext cx="3460749" cy="2072832"/>
            <a:chOff x="5664201" y="3443051"/>
            <a:chExt cx="3460749" cy="2072832"/>
          </a:xfrm>
        </p:grpSpPr>
        <p:sp>
          <p:nvSpPr>
            <p:cNvPr id="16" name="Rectangle 15"/>
            <p:cNvSpPr/>
            <p:nvPr/>
          </p:nvSpPr>
          <p:spPr>
            <a:xfrm>
              <a:off x="5664201" y="3884667"/>
              <a:ext cx="2915272" cy="1631216"/>
            </a:xfrm>
            <a:prstGeom prst="rect">
              <a:avLst/>
            </a:prstGeom>
          </p:spPr>
          <p:txBody>
            <a:bodyPr wrap="square" lIns="108000">
              <a:spAutoFit/>
            </a:bodyPr>
            <a:lstStyle/>
            <a:p>
              <a:pPr marL="457200" indent="-190500">
                <a:buFont typeface="Arial" panose="020B0604020202020204" pitchFamily="34" charset="0"/>
                <a:buChar char="•"/>
              </a:pPr>
              <a:r>
                <a:rPr lang="fr-FR" sz="2000" dirty="0" smtClean="0"/>
                <a:t>Power </a:t>
              </a:r>
              <a:r>
                <a:rPr lang="fr-FR" sz="2000" dirty="0" err="1" smtClean="0"/>
                <a:t>consumption</a:t>
              </a:r>
              <a:endParaRPr lang="en-US" sz="2000" dirty="0" smtClean="0"/>
            </a:p>
            <a:p>
              <a:pPr marL="457200" indent="-190500">
                <a:buFont typeface="Arial" panose="020B0604020202020204" pitchFamily="34" charset="0"/>
                <a:buChar char="•"/>
              </a:pPr>
              <a:endParaRPr lang="en-US" sz="2000" dirty="0"/>
            </a:p>
            <a:p>
              <a:pPr marL="457200" indent="-190500">
                <a:buFont typeface="Arial" panose="020B0604020202020204" pitchFamily="34" charset="0"/>
                <a:buChar char="•"/>
              </a:pPr>
              <a:r>
                <a:rPr lang="fr-FR" sz="2000" dirty="0" err="1" smtClean="0"/>
                <a:t>Cost</a:t>
              </a:r>
              <a:r>
                <a:rPr lang="fr-FR" sz="2000" dirty="0" smtClean="0"/>
                <a:t> of</a:t>
              </a:r>
            </a:p>
            <a:p>
              <a:pPr marL="457200" indent="-190500">
                <a:buFont typeface="Arial" panose="020B0604020202020204" pitchFamily="34" charset="0"/>
                <a:buChar char="•"/>
              </a:pPr>
              <a:endParaRPr lang="fr-FR" sz="2000" dirty="0"/>
            </a:p>
            <a:p>
              <a:pPr marL="457200" indent="-190500">
                <a:buFont typeface="Arial" panose="020B0604020202020204" pitchFamily="34" charset="0"/>
                <a:buChar char="•"/>
              </a:pPr>
              <a:r>
                <a:rPr lang="fr-FR" sz="2000" dirty="0" err="1" smtClean="0"/>
                <a:t>Standardization</a:t>
              </a:r>
              <a:endParaRPr lang="en-US" sz="2000" dirty="0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21551" y="4190746"/>
              <a:ext cx="180339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design</a:t>
              </a:r>
              <a:endParaRPr lang="en-US" sz="2000" dirty="0"/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fr-FR" sz="2000" dirty="0" err="1"/>
                <a:t>m</a:t>
              </a:r>
              <a:r>
                <a:rPr lang="fr-FR" sz="2000" dirty="0" err="1" smtClean="0"/>
                <a:t>aterial</a:t>
              </a:r>
              <a:endParaRPr lang="en-US" sz="2000" dirty="0"/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fabrication</a:t>
              </a:r>
            </a:p>
          </p:txBody>
        </p:sp>
        <p:sp>
          <p:nvSpPr>
            <p:cNvPr id="18" name="Accolade ouvrante 17"/>
            <p:cNvSpPr/>
            <p:nvPr/>
          </p:nvSpPr>
          <p:spPr>
            <a:xfrm>
              <a:off x="7134226" y="4344679"/>
              <a:ext cx="211011" cy="75247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30321" y="3443051"/>
              <a:ext cx="23230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Figures of </a:t>
              </a:r>
              <a:r>
                <a:rPr lang="fr-FR" sz="2400" dirty="0" err="1" smtClean="0">
                  <a:solidFill>
                    <a:srgbClr val="FF0000"/>
                  </a:solidFill>
                </a:rPr>
                <a:t>merit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739421" y="6066472"/>
            <a:ext cx="6071204" cy="476669"/>
            <a:chOff x="2739421" y="6066472"/>
            <a:chExt cx="6071204" cy="476669"/>
          </a:xfrm>
        </p:grpSpPr>
        <p:sp>
          <p:nvSpPr>
            <p:cNvPr id="21" name="Rectangle 20"/>
            <p:cNvSpPr/>
            <p:nvPr/>
          </p:nvSpPr>
          <p:spPr>
            <a:xfrm>
              <a:off x="2739421" y="6081476"/>
              <a:ext cx="19656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But </a:t>
              </a:r>
              <a:r>
                <a:rPr lang="fr-FR" sz="2400" dirty="0" err="1" smtClean="0">
                  <a:solidFill>
                    <a:srgbClr val="FF0000"/>
                  </a:solidFill>
                </a:rPr>
                <a:t>above</a:t>
              </a:r>
              <a:r>
                <a:rPr lang="fr-FR" sz="2400" dirty="0" smtClean="0">
                  <a:solidFill>
                    <a:srgbClr val="FF0000"/>
                  </a:solidFill>
                </a:rPr>
                <a:t> all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42846" y="6066472"/>
              <a:ext cx="4067779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fr-FR" sz="2400" b="1" dirty="0" err="1">
                  <a:solidFill>
                    <a:srgbClr val="FF0000"/>
                  </a:solidFill>
                </a:rPr>
                <a:t>p</a:t>
              </a:r>
              <a:r>
                <a:rPr lang="fr-FR" sz="2400" b="1" dirty="0" err="1" smtClean="0">
                  <a:solidFill>
                    <a:srgbClr val="FF0000"/>
                  </a:solidFill>
                </a:rPr>
                <a:t>reserve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 smtClean="0">
                  <a:solidFill>
                    <a:srgbClr val="FF0000"/>
                  </a:solidFill>
                </a:rPr>
                <a:t>functional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 smtClean="0">
                  <a:solidFill>
                    <a:srgbClr val="FF0000"/>
                  </a:solidFill>
                </a:rPr>
                <a:t>specs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7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60955" y="144137"/>
            <a:ext cx="5101845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 Shaping vacuum chambers to reduce bore</a:t>
            </a:r>
            <a:br>
              <a:rPr lang="en-US" altLang="fr-FR" sz="3200" dirty="0" smtClean="0"/>
            </a:br>
            <a:r>
              <a:rPr lang="en-US" altLang="fr-FR" sz="3200" dirty="0" smtClean="0"/>
              <a:t/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42" y="1623202"/>
            <a:ext cx="3715733" cy="37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38" y="1212820"/>
            <a:ext cx="45339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07259" y="1214100"/>
            <a:ext cx="4533900" cy="4562475"/>
            <a:chOff x="929447" y="1962270"/>
            <a:chExt cx="4533900" cy="456247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447" y="1962270"/>
              <a:ext cx="4533900" cy="456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>
            <a:xfrm>
              <a:off x="2715768" y="3788229"/>
              <a:ext cx="884740" cy="852928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734142" y="4099982"/>
              <a:ext cx="840306" cy="2371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405814" y="3129689"/>
            <a:ext cx="840306" cy="681350"/>
            <a:chOff x="6405814" y="3129689"/>
            <a:chExt cx="840306" cy="681350"/>
          </a:xfrm>
        </p:grpSpPr>
        <p:sp>
          <p:nvSpPr>
            <p:cNvPr id="16" name="Ellipse 15"/>
            <p:cNvSpPr/>
            <p:nvPr/>
          </p:nvSpPr>
          <p:spPr>
            <a:xfrm>
              <a:off x="6405814" y="3350532"/>
              <a:ext cx="840306" cy="2371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rot="18968402">
              <a:off x="6485466" y="3129689"/>
              <a:ext cx="698970" cy="6813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376739" y="5010150"/>
            <a:ext cx="4843461" cy="1505706"/>
            <a:chOff x="4033839" y="5048250"/>
            <a:chExt cx="4843461" cy="1505706"/>
          </a:xfrm>
        </p:grpSpPr>
        <p:grpSp>
          <p:nvGrpSpPr>
            <p:cNvPr id="19" name="Groupe 18"/>
            <p:cNvGrpSpPr/>
            <p:nvPr/>
          </p:nvGrpSpPr>
          <p:grpSpPr>
            <a:xfrm>
              <a:off x="4033839" y="5048250"/>
              <a:ext cx="1218292" cy="1385888"/>
              <a:chOff x="3738564" y="5019675"/>
              <a:chExt cx="1218292" cy="1385888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8564" y="5019675"/>
                <a:ext cx="1218292" cy="1385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" name="Connecteur droit 21"/>
              <p:cNvCxnSpPr/>
              <p:nvPr/>
            </p:nvCxnSpPr>
            <p:spPr>
              <a:xfrm>
                <a:off x="3962400" y="5343525"/>
                <a:ext cx="0" cy="828675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>
                <a:off x="3943350" y="5734050"/>
                <a:ext cx="485775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4210050" y="5286375"/>
                <a:ext cx="0" cy="828675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>
                <a:off x="4200525" y="5410200"/>
                <a:ext cx="247650" cy="9525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5355621" y="5630626"/>
              <a:ext cx="352167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Good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field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region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much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closer</a:t>
              </a:r>
              <a:r>
                <a:rPr lang="fr-FR" b="1" dirty="0" smtClean="0">
                  <a:solidFill>
                    <a:srgbClr val="FF0000"/>
                  </a:solidFill>
                </a:rPr>
                <a:t> to pole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edge</a:t>
              </a:r>
              <a:r>
                <a:rPr lang="fr-FR" b="1" dirty="0" smtClean="0">
                  <a:solidFill>
                    <a:srgbClr val="FF0000"/>
                  </a:solidFill>
                </a:rPr>
                <a:t>.</a:t>
              </a:r>
            </a:p>
            <a:p>
              <a:r>
                <a:rPr lang="fr-FR" b="1" dirty="0" smtClean="0">
                  <a:solidFill>
                    <a:srgbClr val="FF0000"/>
                  </a:solidFill>
                </a:rPr>
                <a:t>Great care in design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7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375 1.48148E-6 L -4.16667E-6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60955" y="144137"/>
            <a:ext cx="5101845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 Shaping vacuum chambers to reduce bore</a:t>
            </a:r>
            <a:br>
              <a:rPr lang="en-US" altLang="fr-FR" sz="3200" dirty="0" smtClean="0"/>
            </a:br>
            <a:r>
              <a:rPr lang="en-US" altLang="fr-FR" sz="3200" dirty="0" smtClean="0"/>
              <a:t/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417"/>
            <a:ext cx="71056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e 26"/>
          <p:cNvGrpSpPr>
            <a:grpSpLocks noChangeAspect="1"/>
          </p:cNvGrpSpPr>
          <p:nvPr/>
        </p:nvGrpSpPr>
        <p:grpSpPr>
          <a:xfrm>
            <a:off x="6436171" y="1426517"/>
            <a:ext cx="2500438" cy="1379941"/>
            <a:chOff x="4976604" y="1614775"/>
            <a:chExt cx="4167396" cy="2299902"/>
          </a:xfrm>
        </p:grpSpPr>
        <p:pic>
          <p:nvPicPr>
            <p:cNvPr id="28" name="Picture 3" descr="C:\Data\Sigmaphi\Acculinna2 &amp; Spin rotator - Dubna\Eventuellement pour articles 2015\Photos\Vacuum\image014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604" y="1614775"/>
              <a:ext cx="4167396" cy="2299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e 28"/>
            <p:cNvGrpSpPr/>
            <p:nvPr/>
          </p:nvGrpSpPr>
          <p:grpSpPr>
            <a:xfrm>
              <a:off x="5871028" y="2497666"/>
              <a:ext cx="3166731" cy="1380495"/>
              <a:chOff x="5871028" y="2497666"/>
              <a:chExt cx="3166731" cy="1380495"/>
            </a:xfrm>
          </p:grpSpPr>
          <p:sp>
            <p:nvSpPr>
              <p:cNvPr id="30" name="ZoneTexte 29"/>
              <p:cNvSpPr txBox="1"/>
              <p:nvPr/>
            </p:nvSpPr>
            <p:spPr>
              <a:xfrm>
                <a:off x="5871028" y="3508829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</a:rPr>
                  <a:t>Q12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7312780" y="3016551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</a:rPr>
                  <a:t>Q13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8417076" y="2497666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</a:rPr>
                  <a:t>Q14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3" name="Picture 3" descr="C:\Data\Sigmaphi\Acculinna2 &amp; Spin rotator - Dubna\Eventuellement pour articles 2015\Photos\Vacuum\image01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03" y="4813599"/>
            <a:ext cx="2721197" cy="14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8355" y="144137"/>
            <a:ext cx="8686800" cy="609600"/>
          </a:xfrm>
        </p:spPr>
        <p:txBody>
          <a:bodyPr anchor="t"/>
          <a:lstStyle/>
          <a:p>
            <a:pPr eaLnBrk="1" hangingPunct="1"/>
            <a:r>
              <a:rPr lang="en-US" altLang="fr-FR" sz="3200" dirty="0" smtClean="0"/>
              <a:t>Trading Power supply VS coil</a:t>
            </a:r>
            <a:br>
              <a:rPr lang="en-US" altLang="fr-FR" sz="3200" dirty="0" smtClean="0"/>
            </a:br>
            <a:endParaRPr lang="en-US" altLang="fr-F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 December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5D24362-4DD8-4446-BC3E-EE0501B07EC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61125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INPAC-2015               Dr Matthieu CAVELLIER      </a:t>
            </a:r>
            <a:r>
              <a:rPr lang="en-US" dirty="0"/>
              <a:t>Session </a:t>
            </a:r>
            <a:r>
              <a:rPr lang="en-US" dirty="0" smtClean="0"/>
              <a:t>IV       Paper No 370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137"/>
            <a:ext cx="1371600" cy="6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williambeeckman\Downloads\FLNR_new_logotype_2012_07_0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1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61003" y="5181751"/>
            <a:ext cx="8916322" cy="1295249"/>
            <a:chOff x="161003" y="5278280"/>
            <a:chExt cx="8916322" cy="1295249"/>
          </a:xfrm>
        </p:grpSpPr>
        <p:sp>
          <p:nvSpPr>
            <p:cNvPr id="10" name="Rectangle 9"/>
            <p:cNvSpPr/>
            <p:nvPr/>
          </p:nvSpPr>
          <p:spPr>
            <a:xfrm>
              <a:off x="161003" y="5657671"/>
              <a:ext cx="43919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INTEGRATED gradient i.e. gradient times length is important to the beam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09228" y="5650199"/>
              <a:ext cx="406809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Gradient can be traded for length if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Optics remains OK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Space between elements permits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9633" y="5278280"/>
              <a:ext cx="2581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Gradient - </a:t>
              </a:r>
              <a:r>
                <a:rPr lang="fr-FR" sz="2400" dirty="0" err="1" smtClean="0">
                  <a:solidFill>
                    <a:srgbClr val="FF0000"/>
                  </a:solidFill>
                </a:rPr>
                <a:t>Length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20046" y="1269724"/>
            <a:ext cx="4062350" cy="2681008"/>
            <a:chOff x="120046" y="1269724"/>
            <a:chExt cx="4062350" cy="2681008"/>
          </a:xfrm>
        </p:grpSpPr>
        <p:graphicFrame>
          <p:nvGraphicFramePr>
            <p:cNvPr id="14" name="Obje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9812870"/>
                </p:ext>
              </p:extLst>
            </p:nvPr>
          </p:nvGraphicFramePr>
          <p:xfrm>
            <a:off x="1518314" y="1336141"/>
            <a:ext cx="1382712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5" name="Équation" r:id="rId5" imgW="685800" imgH="393480" progId="Equation.3">
                    <p:embed/>
                  </p:oleObj>
                </mc:Choice>
                <mc:Fallback>
                  <p:oleObj name="Équation" r:id="rId5" imgW="6858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8314" y="1336141"/>
                          <a:ext cx="1382712" cy="793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Ellipse 14"/>
            <p:cNvSpPr/>
            <p:nvPr/>
          </p:nvSpPr>
          <p:spPr>
            <a:xfrm>
              <a:off x="2529348" y="1269724"/>
              <a:ext cx="419100" cy="5048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95400" y="3581400"/>
              <a:ext cx="28869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0046" y="1271351"/>
              <a:ext cx="1212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err="1" smtClean="0">
                  <a:solidFill>
                    <a:srgbClr val="FF0000"/>
                  </a:solidFill>
                </a:rPr>
                <a:t>Current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701572" y="1271351"/>
            <a:ext cx="4432904" cy="1349612"/>
            <a:chOff x="4701572" y="1271351"/>
            <a:chExt cx="4432904" cy="1349612"/>
          </a:xfrm>
        </p:grpSpPr>
        <p:graphicFrame>
          <p:nvGraphicFramePr>
            <p:cNvPr id="19" name="Obje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7526935"/>
                </p:ext>
              </p:extLst>
            </p:nvPr>
          </p:nvGraphicFramePr>
          <p:xfrm>
            <a:off x="7318375" y="2185988"/>
            <a:ext cx="1208088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6" name="Équation" r:id="rId7" imgW="596880" imgH="215640" progId="Equation.3">
                    <p:embed/>
                  </p:oleObj>
                </mc:Choice>
                <mc:Fallback>
                  <p:oleObj name="Équation" r:id="rId7" imgW="596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8375" y="2185988"/>
                          <a:ext cx="1208088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4723480" y="1708666"/>
              <a:ext cx="44109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For static magnets, voltage is decided by Ohm’s law </a:t>
              </a:r>
            </a:p>
          </p:txBody>
        </p:sp>
        <p:graphicFrame>
          <p:nvGraphicFramePr>
            <p:cNvPr id="21" name="Obje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5050238"/>
                </p:ext>
              </p:extLst>
            </p:nvPr>
          </p:nvGraphicFramePr>
          <p:xfrm>
            <a:off x="5956301" y="1995488"/>
            <a:ext cx="97155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7" name="Équation" r:id="rId9" imgW="482400" imgH="177480" progId="Equation.3">
                    <p:embed/>
                  </p:oleObj>
                </mc:Choice>
                <mc:Fallback>
                  <p:oleObj name="Équation" r:id="rId9" imgW="4824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6301" y="1995488"/>
                          <a:ext cx="97155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/>
            <p:cNvSpPr/>
            <p:nvPr/>
          </p:nvSpPr>
          <p:spPr>
            <a:xfrm>
              <a:off x="4723480" y="2251591"/>
              <a:ext cx="27536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nd </a:t>
              </a:r>
              <a:r>
                <a:rPr lang="en-US" dirty="0" err="1" smtClean="0"/>
                <a:t>Pouillet’s</a:t>
              </a:r>
              <a:r>
                <a:rPr lang="en-US" dirty="0" smtClean="0"/>
                <a:t> law states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01572" y="1271351"/>
              <a:ext cx="12128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Voltage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780129" y="3647302"/>
            <a:ext cx="7144671" cy="1458098"/>
            <a:chOff x="780129" y="3724276"/>
            <a:chExt cx="7144671" cy="1458098"/>
          </a:xfrm>
        </p:grpSpPr>
        <p:sp>
          <p:nvSpPr>
            <p:cNvPr id="26" name="Accolade fermante 25"/>
            <p:cNvSpPr/>
            <p:nvPr/>
          </p:nvSpPr>
          <p:spPr>
            <a:xfrm rot="5400000">
              <a:off x="4229785" y="332691"/>
              <a:ext cx="303429" cy="70866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0129" y="4382095"/>
              <a:ext cx="15820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Good choice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18428" y="3982045"/>
              <a:ext cx="41347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dirty="0" smtClean="0"/>
                <a:t>(</a:t>
              </a:r>
              <a:r>
                <a:rPr lang="en-US" i="1" dirty="0" smtClean="0"/>
                <a:t>U,I</a:t>
              </a:r>
              <a:r>
                <a:rPr lang="en-US" dirty="0" smtClean="0"/>
                <a:t>) in the range of an </a:t>
              </a:r>
              <a:r>
                <a:rPr lang="en-US" b="1" dirty="0" smtClean="0"/>
                <a:t>existing</a:t>
              </a:r>
              <a:r>
                <a:rPr lang="en-US" dirty="0" smtClean="0"/>
                <a:t> PS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dirty="0" smtClean="0"/>
                <a:t>Aim at low Power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dirty="0" smtClean="0"/>
                <a:t>Larger coil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dirty="0"/>
                <a:t>A</a:t>
              </a:r>
              <a:r>
                <a:rPr lang="en-US" dirty="0" smtClean="0"/>
                <a:t>im at standardization for coils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699033" y="2537341"/>
            <a:ext cx="4416392" cy="807913"/>
            <a:chOff x="4699033" y="2537341"/>
            <a:chExt cx="4416392" cy="807913"/>
          </a:xfrm>
        </p:grpSpPr>
        <p:sp>
          <p:nvSpPr>
            <p:cNvPr id="24" name="Rectangle 23"/>
            <p:cNvSpPr/>
            <p:nvPr/>
          </p:nvSpPr>
          <p:spPr>
            <a:xfrm>
              <a:off x="4713954" y="2537341"/>
              <a:ext cx="4401471" cy="80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 smtClean="0"/>
                <a:t>     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Copper           =	   Voltage &amp;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cross-section 		   Power</a:t>
              </a:r>
            </a:p>
          </p:txBody>
        </p:sp>
        <p:sp>
          <p:nvSpPr>
            <p:cNvPr id="2" name="Flèche vers le bas 1"/>
            <p:cNvSpPr/>
            <p:nvPr/>
          </p:nvSpPr>
          <p:spPr>
            <a:xfrm rot="13639395">
              <a:off x="4846137" y="2690794"/>
              <a:ext cx="280959" cy="57516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lèche vers le bas 33"/>
            <p:cNvSpPr/>
            <p:nvPr/>
          </p:nvSpPr>
          <p:spPr>
            <a:xfrm rot="19060757">
              <a:off x="7258227" y="2681797"/>
              <a:ext cx="280959" cy="575168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03393" y="2353270"/>
            <a:ext cx="4316207" cy="923330"/>
            <a:chOff x="103393" y="2353270"/>
            <a:chExt cx="4316207" cy="923330"/>
          </a:xfrm>
        </p:grpSpPr>
        <p:sp>
          <p:nvSpPr>
            <p:cNvPr id="35" name="Rectangle 34"/>
            <p:cNvSpPr/>
            <p:nvPr/>
          </p:nvSpPr>
          <p:spPr>
            <a:xfrm>
              <a:off x="103393" y="2353270"/>
              <a:ext cx="431620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n    &amp; </a:t>
              </a:r>
              <a:r>
                <a:rPr lang="en-US" sz="2000" b="1" i="1" dirty="0" smtClean="0">
                  <a:latin typeface="Times" pitchFamily="18" charset="0"/>
                </a:rPr>
                <a:t>I</a:t>
              </a:r>
              <a:r>
                <a:rPr lang="en-US" dirty="0" smtClean="0"/>
                <a:t>     = Cheap coil &amp;    power supply</a:t>
              </a:r>
            </a:p>
            <a:p>
              <a:r>
                <a:rPr lang="en-US" sz="1400" dirty="0" smtClean="0"/>
                <a:t>	</a:t>
              </a:r>
            </a:p>
            <a:p>
              <a:r>
                <a:rPr lang="en-US" dirty="0" smtClean="0"/>
                <a:t>n    &amp; </a:t>
              </a:r>
              <a:r>
                <a:rPr lang="en-US" sz="2000" b="1" i="1" dirty="0" smtClean="0">
                  <a:latin typeface="Times" pitchFamily="18" charset="0"/>
                </a:rPr>
                <a:t>I</a:t>
              </a:r>
              <a:r>
                <a:rPr lang="en-US" b="1" dirty="0" smtClean="0"/>
                <a:t> </a:t>
              </a:r>
              <a:r>
                <a:rPr lang="en-US" dirty="0" smtClean="0"/>
                <a:t>    = Big coil &amp;    power supply</a:t>
              </a: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V="1">
              <a:off x="381000" y="2971800"/>
              <a:ext cx="152400" cy="1808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flipV="1">
              <a:off x="2779839" y="2481269"/>
              <a:ext cx="152400" cy="1808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>
              <a:off x="990600" y="3028654"/>
              <a:ext cx="152400" cy="1717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368300" y="2514600"/>
              <a:ext cx="152400" cy="1717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V="1">
              <a:off x="990600" y="2446894"/>
              <a:ext cx="152400" cy="1808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2418428" y="3015954"/>
              <a:ext cx="152400" cy="1717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27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1181</Words>
  <Application>Microsoft Office PowerPoint</Application>
  <PresentationFormat>Affichage à l'écran (4:3)</PresentationFormat>
  <Paragraphs>327</Paragraphs>
  <Slides>25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Office Theme</vt:lpstr>
      <vt:lpstr>Équation</vt:lpstr>
      <vt:lpstr>Indian Particle Accelerator Conference InPAC-2015</vt:lpstr>
      <vt:lpstr>The Acculinna-2 Fragment separator In-flight RIB separator </vt:lpstr>
      <vt:lpstr>Acculinna-2 in perspective </vt:lpstr>
      <vt:lpstr>Layout </vt:lpstr>
      <vt:lpstr>From contract to installation October 2011 to December 2013 </vt:lpstr>
      <vt:lpstr>Scope of Sigmaphi’s responsibility </vt:lpstr>
      <vt:lpstr> Shaping vacuum chambers to reduce bore  </vt:lpstr>
      <vt:lpstr> Shaping vacuum chambers to reduce bore  </vt:lpstr>
      <vt:lpstr>Trading Power supply VS coil </vt:lpstr>
      <vt:lpstr>Standardization </vt:lpstr>
      <vt:lpstr>Optimization reduces operation costs  … for years !  </vt:lpstr>
      <vt:lpstr>Installation from start to end January 2014 – March 2015  </vt:lpstr>
      <vt:lpstr>Installation from start to end January 2014 – March 2015  </vt:lpstr>
      <vt:lpstr>Installation of  power supplies and vacuum</vt:lpstr>
      <vt:lpstr>Floor reinforcement in Room 2 </vt:lpstr>
      <vt:lpstr>Floor reinforcement in Room 2 </vt:lpstr>
      <vt:lpstr>Floor reinforcement in Room 2 </vt:lpstr>
      <vt:lpstr>Alignment </vt:lpstr>
      <vt:lpstr>Conclusion </vt:lpstr>
      <vt:lpstr>Thank you for your attention  धन्यवाद  Спасибо</vt:lpstr>
      <vt:lpstr>Back up slides </vt:lpstr>
      <vt:lpstr>Zero angle spectrometer </vt:lpstr>
      <vt:lpstr>Zero angle spectrometer </vt:lpstr>
      <vt:lpstr>Costs </vt:lpstr>
      <vt:lpstr>References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XXVI International Symposium on Discharges and Electrical Insulation in Vacuum</dc:title>
  <dc:creator>sandeep.kulkarni</dc:creator>
  <cp:lastModifiedBy>Matthieu CAVELLIER</cp:lastModifiedBy>
  <cp:revision>38</cp:revision>
  <dcterms:created xsi:type="dcterms:W3CDTF">2014-07-22T07:26:26Z</dcterms:created>
  <dcterms:modified xsi:type="dcterms:W3CDTF">2015-12-22T04:12:09Z</dcterms:modified>
</cp:coreProperties>
</file>